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9" r:id="rId3"/>
    <p:sldId id="271" r:id="rId4"/>
    <p:sldId id="291" r:id="rId5"/>
    <p:sldId id="292" r:id="rId6"/>
    <p:sldId id="277" r:id="rId7"/>
    <p:sldId id="276" r:id="rId8"/>
    <p:sldId id="275" r:id="rId9"/>
    <p:sldId id="274" r:id="rId10"/>
    <p:sldId id="270" r:id="rId11"/>
    <p:sldId id="286" r:id="rId12"/>
    <p:sldId id="266" r:id="rId13"/>
    <p:sldId id="2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22" d="100"/>
          <a:sy n="122" d="100"/>
        </p:scale>
        <p:origin x="12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7044D-47D2-47D6-90C5-48572D129AC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0DCD210-476A-4814-9561-71624B43BCC4}">
      <dgm:prSet phldrT="[Text]" custT="1"/>
      <dgm:spPr/>
      <dgm:t>
        <a:bodyPr/>
        <a:lstStyle/>
        <a:p>
          <a:r>
            <a:rPr lang="en-US" sz="2000" dirty="0" smtClean="0">
              <a:solidFill>
                <a:schemeClr val="tx1"/>
              </a:solidFill>
            </a:rPr>
            <a:t>&gt; 600 </a:t>
          </a:r>
          <a:r>
            <a:rPr lang="en-US" sz="1500" dirty="0" smtClean="0"/>
            <a:t>people received care</a:t>
          </a:r>
          <a:endParaRPr lang="en-US" sz="1500" dirty="0"/>
        </a:p>
      </dgm:t>
    </dgm:pt>
    <dgm:pt modelId="{44DB76A6-19BD-4769-A51F-A83FF24AE550}" type="parTrans" cxnId="{8680E256-7649-4EF8-A13B-FE9DED90181F}">
      <dgm:prSet/>
      <dgm:spPr/>
      <dgm:t>
        <a:bodyPr/>
        <a:lstStyle/>
        <a:p>
          <a:endParaRPr lang="en-US"/>
        </a:p>
      </dgm:t>
    </dgm:pt>
    <dgm:pt modelId="{B0774B1B-0F43-47C3-BD91-17400662124E}" type="sibTrans" cxnId="{8680E256-7649-4EF8-A13B-FE9DED90181F}">
      <dgm:prSet/>
      <dgm:spPr/>
      <dgm:t>
        <a:bodyPr/>
        <a:lstStyle/>
        <a:p>
          <a:r>
            <a:rPr lang="en-US" dirty="0" smtClean="0"/>
            <a:t>$11, 976.70</a:t>
          </a:r>
          <a:endParaRPr lang="en-US" dirty="0"/>
        </a:p>
      </dgm:t>
    </dgm:pt>
    <dgm:pt modelId="{005CF841-A91A-40F5-BC63-543D2EE3D57D}">
      <dgm:prSet phldrT="[Text]"/>
      <dgm:spPr/>
      <dgm:t>
        <a:bodyPr/>
        <a:lstStyle/>
        <a:p>
          <a:r>
            <a:rPr lang="en-US" dirty="0" smtClean="0"/>
            <a:t>All participants received prescription medications, analgesics, vitamins, </a:t>
          </a:r>
          <a:r>
            <a:rPr lang="en-US" dirty="0" err="1" smtClean="0"/>
            <a:t>antiinfectives</a:t>
          </a:r>
          <a:r>
            <a:rPr lang="en-US" dirty="0" smtClean="0"/>
            <a:t> as prescribed by local physician</a:t>
          </a:r>
          <a:endParaRPr lang="en-US" dirty="0"/>
        </a:p>
      </dgm:t>
    </dgm:pt>
    <dgm:pt modelId="{92425DD6-DD5A-4A50-91BA-2A22AD6CE528}" type="parTrans" cxnId="{C84F6FD0-5263-46CB-BFDF-6847D147FD02}">
      <dgm:prSet/>
      <dgm:spPr/>
      <dgm:t>
        <a:bodyPr/>
        <a:lstStyle/>
        <a:p>
          <a:endParaRPr lang="en-US"/>
        </a:p>
      </dgm:t>
    </dgm:pt>
    <dgm:pt modelId="{6A0C9940-ADA6-4CC1-88ED-A1BC2063BC52}" type="sibTrans" cxnId="{C84F6FD0-5263-46CB-BFDF-6847D147FD02}">
      <dgm:prSet/>
      <dgm:spPr/>
      <dgm:t>
        <a:bodyPr/>
        <a:lstStyle/>
        <a:p>
          <a:endParaRPr lang="en-US"/>
        </a:p>
      </dgm:t>
    </dgm:pt>
    <dgm:pt modelId="{8C94FD1F-9492-45F4-9D66-338D2C6CBFAF}">
      <dgm:prSet phldrT="[Text]" custT="1"/>
      <dgm:spPr/>
      <dgm:t>
        <a:bodyPr/>
        <a:lstStyle/>
        <a:p>
          <a:r>
            <a:rPr lang="en-US" sz="1600" b="1" dirty="0" smtClean="0">
              <a:solidFill>
                <a:schemeClr val="tx1"/>
              </a:solidFill>
            </a:rPr>
            <a:t>10 </a:t>
          </a:r>
        </a:p>
        <a:p>
          <a:r>
            <a:rPr lang="en-US" sz="1200" dirty="0" smtClean="0"/>
            <a:t>Ikporo Onitsha members onsite</a:t>
          </a:r>
          <a:endParaRPr lang="en-US" sz="1200" dirty="0"/>
        </a:p>
      </dgm:t>
    </dgm:pt>
    <dgm:pt modelId="{527F35CD-7B1E-4051-ACA6-DD37C3FB44F3}" type="parTrans" cxnId="{2818D968-D27B-4549-A7C1-C6853535A76B}">
      <dgm:prSet/>
      <dgm:spPr/>
      <dgm:t>
        <a:bodyPr/>
        <a:lstStyle/>
        <a:p>
          <a:endParaRPr lang="en-US"/>
        </a:p>
      </dgm:t>
    </dgm:pt>
    <dgm:pt modelId="{B08F7648-1BB5-471F-86F1-AC2A6D407D9E}" type="sibTrans" cxnId="{2818D968-D27B-4549-A7C1-C6853535A76B}">
      <dgm:prSet/>
      <dgm:spPr/>
      <dgm:t>
        <a:bodyPr/>
        <a:lstStyle/>
        <a:p>
          <a:r>
            <a:rPr lang="en-US" dirty="0" smtClean="0"/>
            <a:t>Diabetes</a:t>
          </a:r>
        </a:p>
        <a:p>
          <a:r>
            <a:rPr lang="en-US" dirty="0" smtClean="0"/>
            <a:t>High BP</a:t>
          </a:r>
        </a:p>
        <a:p>
          <a:r>
            <a:rPr lang="en-US" dirty="0" smtClean="0"/>
            <a:t>Dental</a:t>
          </a:r>
        </a:p>
        <a:p>
          <a:r>
            <a:rPr lang="en-US" dirty="0" smtClean="0"/>
            <a:t>Eye</a:t>
          </a:r>
        </a:p>
        <a:p>
          <a:r>
            <a:rPr lang="en-US" dirty="0" smtClean="0"/>
            <a:t>Education</a:t>
          </a:r>
          <a:endParaRPr lang="en-US" dirty="0"/>
        </a:p>
      </dgm:t>
    </dgm:pt>
    <dgm:pt modelId="{1D3EDE2F-19A8-4244-B42C-7F28D384395F}">
      <dgm:prSet phldrT="[Text]"/>
      <dgm:spPr/>
      <dgm:t>
        <a:bodyPr/>
        <a:lstStyle/>
        <a:p>
          <a:r>
            <a:rPr lang="en-US" dirty="0" smtClean="0"/>
            <a:t>Local Health Care providers worked alongside our Ikporo Onitsha USA members</a:t>
          </a:r>
          <a:endParaRPr lang="en-US" dirty="0"/>
        </a:p>
      </dgm:t>
    </dgm:pt>
    <dgm:pt modelId="{6882B5D9-B398-4A01-985A-90E8AA102691}" type="parTrans" cxnId="{F27EA14D-C26E-4541-85D8-67B78C74BE02}">
      <dgm:prSet/>
      <dgm:spPr/>
      <dgm:t>
        <a:bodyPr/>
        <a:lstStyle/>
        <a:p>
          <a:endParaRPr lang="en-US"/>
        </a:p>
      </dgm:t>
    </dgm:pt>
    <dgm:pt modelId="{B9686871-5678-44AB-8C68-FC275DBC9875}" type="sibTrans" cxnId="{F27EA14D-C26E-4541-85D8-67B78C74BE02}">
      <dgm:prSet/>
      <dgm:spPr/>
      <dgm:t>
        <a:bodyPr/>
        <a:lstStyle/>
        <a:p>
          <a:endParaRPr lang="en-US"/>
        </a:p>
      </dgm:t>
    </dgm:pt>
    <dgm:pt modelId="{19837C5A-8688-4604-8C73-D9EF95B3FA66}">
      <dgm:prSet phldrT="[Text]"/>
      <dgm:spPr/>
      <dgm:t>
        <a:bodyPr/>
        <a:lstStyle/>
        <a:p>
          <a:r>
            <a:rPr lang="en-US" dirty="0" smtClean="0"/>
            <a:t>Mission lived on through donation to OAMM</a:t>
          </a:r>
          <a:endParaRPr lang="en-US" dirty="0"/>
        </a:p>
      </dgm:t>
    </dgm:pt>
    <dgm:pt modelId="{60FD60AD-3C11-485C-BE20-9F218237D2BA}" type="parTrans" cxnId="{FE0D62A8-051A-4400-B5C4-8B28281ED57B}">
      <dgm:prSet/>
      <dgm:spPr/>
      <dgm:t>
        <a:bodyPr/>
        <a:lstStyle/>
        <a:p>
          <a:endParaRPr lang="en-US"/>
        </a:p>
      </dgm:t>
    </dgm:pt>
    <dgm:pt modelId="{57E0C1B3-0BDA-4A56-BB16-BEBC1874304A}" type="sibTrans" cxnId="{FE0D62A8-051A-4400-B5C4-8B28281ED57B}">
      <dgm:prSet custT="1"/>
      <dgm:spPr/>
      <dgm:t>
        <a:bodyPr/>
        <a:lstStyle/>
        <a:p>
          <a:r>
            <a:rPr lang="en-US" sz="1400" b="1" dirty="0" smtClean="0">
              <a:solidFill>
                <a:schemeClr val="tx1"/>
              </a:solidFill>
            </a:rPr>
            <a:t>&gt; 100, 000 </a:t>
          </a:r>
          <a:r>
            <a:rPr lang="en-US" sz="1500" dirty="0" smtClean="0"/>
            <a:t>tablets &amp; capsules valued at $20k</a:t>
          </a:r>
          <a:endParaRPr lang="en-US" sz="1500" dirty="0"/>
        </a:p>
      </dgm:t>
    </dgm:pt>
    <dgm:pt modelId="{C179DA50-9B3F-42D9-A401-1EF9CA6FB075}">
      <dgm:prSet phldrT="[Text]"/>
      <dgm:spPr/>
      <dgm:t>
        <a:bodyPr/>
        <a:lstStyle/>
        <a:p>
          <a:r>
            <a:rPr lang="en-US" dirty="0" smtClean="0"/>
            <a:t>Donation of all items used </a:t>
          </a:r>
          <a:r>
            <a:rPr lang="en-US" dirty="0" err="1" smtClean="0"/>
            <a:t>e.g</a:t>
          </a:r>
          <a:r>
            <a:rPr lang="en-US" dirty="0" smtClean="0"/>
            <a:t> BP machines, glucometers, test trips and extra medications </a:t>
          </a:r>
          <a:endParaRPr lang="en-US" dirty="0"/>
        </a:p>
      </dgm:t>
    </dgm:pt>
    <dgm:pt modelId="{DA3824BD-31B6-4D37-A83A-5A59ECB5352B}" type="parTrans" cxnId="{C1A59F0F-2050-4A89-B491-38F911F18DFC}">
      <dgm:prSet/>
      <dgm:spPr/>
      <dgm:t>
        <a:bodyPr/>
        <a:lstStyle/>
        <a:p>
          <a:endParaRPr lang="en-US"/>
        </a:p>
      </dgm:t>
    </dgm:pt>
    <dgm:pt modelId="{024D100E-0B8A-4717-98CF-EE91F8003422}" type="sibTrans" cxnId="{C1A59F0F-2050-4A89-B491-38F911F18DFC}">
      <dgm:prSet/>
      <dgm:spPr/>
      <dgm:t>
        <a:bodyPr/>
        <a:lstStyle/>
        <a:p>
          <a:endParaRPr lang="en-US"/>
        </a:p>
      </dgm:t>
    </dgm:pt>
    <dgm:pt modelId="{E21D5380-A67A-4A4E-B6EC-F2E93755C55B}" type="pres">
      <dgm:prSet presAssocID="{CD67044D-47D2-47D6-90C5-48572D129AC8}" presName="Name0" presStyleCnt="0">
        <dgm:presLayoutVars>
          <dgm:chMax/>
          <dgm:chPref/>
          <dgm:dir/>
          <dgm:animLvl val="lvl"/>
        </dgm:presLayoutVars>
      </dgm:prSet>
      <dgm:spPr/>
      <dgm:t>
        <a:bodyPr/>
        <a:lstStyle/>
        <a:p>
          <a:endParaRPr lang="en-US"/>
        </a:p>
      </dgm:t>
    </dgm:pt>
    <dgm:pt modelId="{59C5BCFA-3E3C-4CD4-BC64-65C454CBB4FF}" type="pres">
      <dgm:prSet presAssocID="{D0DCD210-476A-4814-9561-71624B43BCC4}" presName="composite" presStyleCnt="0"/>
      <dgm:spPr/>
    </dgm:pt>
    <dgm:pt modelId="{E6303325-687D-4927-A270-65D358279ABF}" type="pres">
      <dgm:prSet presAssocID="{D0DCD210-476A-4814-9561-71624B43BCC4}" presName="Parent1" presStyleLbl="node1" presStyleIdx="0" presStyleCnt="6">
        <dgm:presLayoutVars>
          <dgm:chMax val="1"/>
          <dgm:chPref val="1"/>
          <dgm:bulletEnabled val="1"/>
        </dgm:presLayoutVars>
      </dgm:prSet>
      <dgm:spPr/>
      <dgm:t>
        <a:bodyPr/>
        <a:lstStyle/>
        <a:p>
          <a:endParaRPr lang="en-US"/>
        </a:p>
      </dgm:t>
    </dgm:pt>
    <dgm:pt modelId="{BC6226F1-895D-4BD9-9AAA-DBDEC7597A67}" type="pres">
      <dgm:prSet presAssocID="{D0DCD210-476A-4814-9561-71624B43BCC4}" presName="Childtext1" presStyleLbl="revTx" presStyleIdx="0" presStyleCnt="3">
        <dgm:presLayoutVars>
          <dgm:chMax val="0"/>
          <dgm:chPref val="0"/>
          <dgm:bulletEnabled val="1"/>
        </dgm:presLayoutVars>
      </dgm:prSet>
      <dgm:spPr/>
      <dgm:t>
        <a:bodyPr/>
        <a:lstStyle/>
        <a:p>
          <a:endParaRPr lang="en-US"/>
        </a:p>
      </dgm:t>
    </dgm:pt>
    <dgm:pt modelId="{AD6336EF-8D69-44AE-ABBD-4C59EA439292}" type="pres">
      <dgm:prSet presAssocID="{D0DCD210-476A-4814-9561-71624B43BCC4}" presName="BalanceSpacing" presStyleCnt="0"/>
      <dgm:spPr/>
    </dgm:pt>
    <dgm:pt modelId="{FEE5BD92-C07A-4A45-B5F2-374541297663}" type="pres">
      <dgm:prSet presAssocID="{D0DCD210-476A-4814-9561-71624B43BCC4}" presName="BalanceSpacing1" presStyleCnt="0"/>
      <dgm:spPr/>
    </dgm:pt>
    <dgm:pt modelId="{D1098BC7-6B80-401D-990C-A7BAB598CA2F}" type="pres">
      <dgm:prSet presAssocID="{B0774B1B-0F43-47C3-BD91-17400662124E}" presName="Accent1Text" presStyleLbl="node1" presStyleIdx="1" presStyleCnt="6"/>
      <dgm:spPr/>
      <dgm:t>
        <a:bodyPr/>
        <a:lstStyle/>
        <a:p>
          <a:endParaRPr lang="en-US"/>
        </a:p>
      </dgm:t>
    </dgm:pt>
    <dgm:pt modelId="{83D3C33E-A2CC-4645-BDB2-4145E5696220}" type="pres">
      <dgm:prSet presAssocID="{B0774B1B-0F43-47C3-BD91-17400662124E}" presName="spaceBetweenRectangles" presStyleCnt="0"/>
      <dgm:spPr/>
    </dgm:pt>
    <dgm:pt modelId="{CBDB4B38-6B01-4B03-A526-7B6ABD364CC1}" type="pres">
      <dgm:prSet presAssocID="{8C94FD1F-9492-45F4-9D66-338D2C6CBFAF}" presName="composite" presStyleCnt="0"/>
      <dgm:spPr/>
    </dgm:pt>
    <dgm:pt modelId="{8E4B1E6D-D445-4BE4-8E19-5FDD05681ADA}" type="pres">
      <dgm:prSet presAssocID="{8C94FD1F-9492-45F4-9D66-338D2C6CBFAF}" presName="Parent1" presStyleLbl="node1" presStyleIdx="2" presStyleCnt="6">
        <dgm:presLayoutVars>
          <dgm:chMax val="1"/>
          <dgm:chPref val="1"/>
          <dgm:bulletEnabled val="1"/>
        </dgm:presLayoutVars>
      </dgm:prSet>
      <dgm:spPr/>
      <dgm:t>
        <a:bodyPr/>
        <a:lstStyle/>
        <a:p>
          <a:endParaRPr lang="en-US"/>
        </a:p>
      </dgm:t>
    </dgm:pt>
    <dgm:pt modelId="{44B4D8C5-F56C-45A3-98E5-7370E6902ACA}" type="pres">
      <dgm:prSet presAssocID="{8C94FD1F-9492-45F4-9D66-338D2C6CBFAF}" presName="Childtext1" presStyleLbl="revTx" presStyleIdx="1" presStyleCnt="3">
        <dgm:presLayoutVars>
          <dgm:chMax val="0"/>
          <dgm:chPref val="0"/>
          <dgm:bulletEnabled val="1"/>
        </dgm:presLayoutVars>
      </dgm:prSet>
      <dgm:spPr/>
      <dgm:t>
        <a:bodyPr/>
        <a:lstStyle/>
        <a:p>
          <a:endParaRPr lang="en-US"/>
        </a:p>
      </dgm:t>
    </dgm:pt>
    <dgm:pt modelId="{9DCCC650-C526-43C9-BDC8-DF02E18E8BD5}" type="pres">
      <dgm:prSet presAssocID="{8C94FD1F-9492-45F4-9D66-338D2C6CBFAF}" presName="BalanceSpacing" presStyleCnt="0"/>
      <dgm:spPr/>
    </dgm:pt>
    <dgm:pt modelId="{AC78B41F-AC92-4EFC-94D9-9290BE4C5A24}" type="pres">
      <dgm:prSet presAssocID="{8C94FD1F-9492-45F4-9D66-338D2C6CBFAF}" presName="BalanceSpacing1" presStyleCnt="0"/>
      <dgm:spPr/>
    </dgm:pt>
    <dgm:pt modelId="{CCB2A784-930C-4496-BC1E-8EB2464C28E1}" type="pres">
      <dgm:prSet presAssocID="{B08F7648-1BB5-471F-86F1-AC2A6D407D9E}" presName="Accent1Text" presStyleLbl="node1" presStyleIdx="3" presStyleCnt="6"/>
      <dgm:spPr/>
      <dgm:t>
        <a:bodyPr/>
        <a:lstStyle/>
        <a:p>
          <a:endParaRPr lang="en-US"/>
        </a:p>
      </dgm:t>
    </dgm:pt>
    <dgm:pt modelId="{DCB9735A-1326-44B8-9B42-71926B4B25B0}" type="pres">
      <dgm:prSet presAssocID="{B08F7648-1BB5-471F-86F1-AC2A6D407D9E}" presName="spaceBetweenRectangles" presStyleCnt="0"/>
      <dgm:spPr/>
    </dgm:pt>
    <dgm:pt modelId="{6E738CBC-8F85-4657-AAFF-D1615669DFFC}" type="pres">
      <dgm:prSet presAssocID="{19837C5A-8688-4604-8C73-D9EF95B3FA66}" presName="composite" presStyleCnt="0"/>
      <dgm:spPr/>
    </dgm:pt>
    <dgm:pt modelId="{48E82B06-C8C1-461B-B422-E2A80D880168}" type="pres">
      <dgm:prSet presAssocID="{19837C5A-8688-4604-8C73-D9EF95B3FA66}" presName="Parent1" presStyleLbl="node1" presStyleIdx="4" presStyleCnt="6">
        <dgm:presLayoutVars>
          <dgm:chMax val="1"/>
          <dgm:chPref val="1"/>
          <dgm:bulletEnabled val="1"/>
        </dgm:presLayoutVars>
      </dgm:prSet>
      <dgm:spPr/>
      <dgm:t>
        <a:bodyPr/>
        <a:lstStyle/>
        <a:p>
          <a:endParaRPr lang="en-US"/>
        </a:p>
      </dgm:t>
    </dgm:pt>
    <dgm:pt modelId="{C9EB556C-368A-4C99-8CB5-DBB44E84A062}" type="pres">
      <dgm:prSet presAssocID="{19837C5A-8688-4604-8C73-D9EF95B3FA66}" presName="Childtext1" presStyleLbl="revTx" presStyleIdx="2" presStyleCnt="3">
        <dgm:presLayoutVars>
          <dgm:chMax val="0"/>
          <dgm:chPref val="0"/>
          <dgm:bulletEnabled val="1"/>
        </dgm:presLayoutVars>
      </dgm:prSet>
      <dgm:spPr/>
      <dgm:t>
        <a:bodyPr/>
        <a:lstStyle/>
        <a:p>
          <a:endParaRPr lang="en-US"/>
        </a:p>
      </dgm:t>
    </dgm:pt>
    <dgm:pt modelId="{8A6CEF6A-A82C-4478-A44D-182D2BC1E8C3}" type="pres">
      <dgm:prSet presAssocID="{19837C5A-8688-4604-8C73-D9EF95B3FA66}" presName="BalanceSpacing" presStyleCnt="0"/>
      <dgm:spPr/>
    </dgm:pt>
    <dgm:pt modelId="{C99ABF07-A6B5-4C1E-83ED-014B549457D0}" type="pres">
      <dgm:prSet presAssocID="{19837C5A-8688-4604-8C73-D9EF95B3FA66}" presName="BalanceSpacing1" presStyleCnt="0"/>
      <dgm:spPr/>
    </dgm:pt>
    <dgm:pt modelId="{D4616048-C4B0-49F1-B19A-7058C276EE10}" type="pres">
      <dgm:prSet presAssocID="{57E0C1B3-0BDA-4A56-BB16-BEBC1874304A}" presName="Accent1Text" presStyleLbl="node1" presStyleIdx="5" presStyleCnt="6" custLinFactNeighborY="0"/>
      <dgm:spPr/>
      <dgm:t>
        <a:bodyPr/>
        <a:lstStyle/>
        <a:p>
          <a:endParaRPr lang="en-US"/>
        </a:p>
      </dgm:t>
    </dgm:pt>
  </dgm:ptLst>
  <dgm:cxnLst>
    <dgm:cxn modelId="{F27EA14D-C26E-4541-85D8-67B78C74BE02}" srcId="{8C94FD1F-9492-45F4-9D66-338D2C6CBFAF}" destId="{1D3EDE2F-19A8-4244-B42C-7F28D384395F}" srcOrd="0" destOrd="0" parTransId="{6882B5D9-B398-4A01-985A-90E8AA102691}" sibTransId="{B9686871-5678-44AB-8C68-FC275DBC9875}"/>
    <dgm:cxn modelId="{2818D968-D27B-4549-A7C1-C6853535A76B}" srcId="{CD67044D-47D2-47D6-90C5-48572D129AC8}" destId="{8C94FD1F-9492-45F4-9D66-338D2C6CBFAF}" srcOrd="1" destOrd="0" parTransId="{527F35CD-7B1E-4051-ACA6-DD37C3FB44F3}" sibTransId="{B08F7648-1BB5-471F-86F1-AC2A6D407D9E}"/>
    <dgm:cxn modelId="{BDACAF13-0225-4E43-BE5E-B15B54CAFC7E}" type="presOf" srcId="{8C94FD1F-9492-45F4-9D66-338D2C6CBFAF}" destId="{8E4B1E6D-D445-4BE4-8E19-5FDD05681ADA}" srcOrd="0" destOrd="0" presId="urn:microsoft.com/office/officeart/2008/layout/AlternatingHexagons"/>
    <dgm:cxn modelId="{679BF590-4A14-40CC-B16E-531A42A6B712}" type="presOf" srcId="{19837C5A-8688-4604-8C73-D9EF95B3FA66}" destId="{48E82B06-C8C1-461B-B422-E2A80D880168}" srcOrd="0" destOrd="0" presId="urn:microsoft.com/office/officeart/2008/layout/AlternatingHexagons"/>
    <dgm:cxn modelId="{5212B2DD-E785-4915-BFC6-CAEB8C9F1CE9}" type="presOf" srcId="{C179DA50-9B3F-42D9-A401-1EF9CA6FB075}" destId="{C9EB556C-368A-4C99-8CB5-DBB44E84A062}" srcOrd="0" destOrd="0" presId="urn:microsoft.com/office/officeart/2008/layout/AlternatingHexagons"/>
    <dgm:cxn modelId="{FE0D62A8-051A-4400-B5C4-8B28281ED57B}" srcId="{CD67044D-47D2-47D6-90C5-48572D129AC8}" destId="{19837C5A-8688-4604-8C73-D9EF95B3FA66}" srcOrd="2" destOrd="0" parTransId="{60FD60AD-3C11-485C-BE20-9F218237D2BA}" sibTransId="{57E0C1B3-0BDA-4A56-BB16-BEBC1874304A}"/>
    <dgm:cxn modelId="{E6D00E69-4241-427C-8AFC-D8CD7373C6AD}" type="presOf" srcId="{D0DCD210-476A-4814-9561-71624B43BCC4}" destId="{E6303325-687D-4927-A270-65D358279ABF}" srcOrd="0" destOrd="0" presId="urn:microsoft.com/office/officeart/2008/layout/AlternatingHexagons"/>
    <dgm:cxn modelId="{C1A59F0F-2050-4A89-B491-38F911F18DFC}" srcId="{19837C5A-8688-4604-8C73-D9EF95B3FA66}" destId="{C179DA50-9B3F-42D9-A401-1EF9CA6FB075}" srcOrd="0" destOrd="0" parTransId="{DA3824BD-31B6-4D37-A83A-5A59ECB5352B}" sibTransId="{024D100E-0B8A-4717-98CF-EE91F8003422}"/>
    <dgm:cxn modelId="{C9BF3CA7-85D1-48C5-91F0-A948A86F7A7E}" type="presOf" srcId="{1D3EDE2F-19A8-4244-B42C-7F28D384395F}" destId="{44B4D8C5-F56C-45A3-98E5-7370E6902ACA}" srcOrd="0" destOrd="0" presId="urn:microsoft.com/office/officeart/2008/layout/AlternatingHexagons"/>
    <dgm:cxn modelId="{8680E256-7649-4EF8-A13B-FE9DED90181F}" srcId="{CD67044D-47D2-47D6-90C5-48572D129AC8}" destId="{D0DCD210-476A-4814-9561-71624B43BCC4}" srcOrd="0" destOrd="0" parTransId="{44DB76A6-19BD-4769-A51F-A83FF24AE550}" sibTransId="{B0774B1B-0F43-47C3-BD91-17400662124E}"/>
    <dgm:cxn modelId="{4C4E75FC-9EC9-4DC5-8F0F-4719E20FB9FE}" type="presOf" srcId="{CD67044D-47D2-47D6-90C5-48572D129AC8}" destId="{E21D5380-A67A-4A4E-B6EC-F2E93755C55B}" srcOrd="0" destOrd="0" presId="urn:microsoft.com/office/officeart/2008/layout/AlternatingHexagons"/>
    <dgm:cxn modelId="{37B74C92-1AFF-4DD6-A0DF-B3B1EACD92EE}" type="presOf" srcId="{005CF841-A91A-40F5-BC63-543D2EE3D57D}" destId="{BC6226F1-895D-4BD9-9AAA-DBDEC7597A67}" srcOrd="0" destOrd="0" presId="urn:microsoft.com/office/officeart/2008/layout/AlternatingHexagons"/>
    <dgm:cxn modelId="{0A5177C8-E0C5-4941-873A-6BFE06447F3D}" type="presOf" srcId="{B0774B1B-0F43-47C3-BD91-17400662124E}" destId="{D1098BC7-6B80-401D-990C-A7BAB598CA2F}" srcOrd="0" destOrd="0" presId="urn:microsoft.com/office/officeart/2008/layout/AlternatingHexagons"/>
    <dgm:cxn modelId="{C84F6FD0-5263-46CB-BFDF-6847D147FD02}" srcId="{D0DCD210-476A-4814-9561-71624B43BCC4}" destId="{005CF841-A91A-40F5-BC63-543D2EE3D57D}" srcOrd="0" destOrd="0" parTransId="{92425DD6-DD5A-4A50-91BA-2A22AD6CE528}" sibTransId="{6A0C9940-ADA6-4CC1-88ED-A1BC2063BC52}"/>
    <dgm:cxn modelId="{4B9960DA-59EE-4017-9919-1AE19E674E30}" type="presOf" srcId="{B08F7648-1BB5-471F-86F1-AC2A6D407D9E}" destId="{CCB2A784-930C-4496-BC1E-8EB2464C28E1}" srcOrd="0" destOrd="0" presId="urn:microsoft.com/office/officeart/2008/layout/AlternatingHexagons"/>
    <dgm:cxn modelId="{AADA0846-AF1F-49D9-BAA3-4102A23EDA97}" type="presOf" srcId="{57E0C1B3-0BDA-4A56-BB16-BEBC1874304A}" destId="{D4616048-C4B0-49F1-B19A-7058C276EE10}" srcOrd="0" destOrd="0" presId="urn:microsoft.com/office/officeart/2008/layout/AlternatingHexagons"/>
    <dgm:cxn modelId="{69A99B7F-8668-4050-95DC-0E4BF8234AC5}" type="presParOf" srcId="{E21D5380-A67A-4A4E-B6EC-F2E93755C55B}" destId="{59C5BCFA-3E3C-4CD4-BC64-65C454CBB4FF}" srcOrd="0" destOrd="0" presId="urn:microsoft.com/office/officeart/2008/layout/AlternatingHexagons"/>
    <dgm:cxn modelId="{1B114CCC-5BE5-4DB6-AC4E-AAB0C885BFE9}" type="presParOf" srcId="{59C5BCFA-3E3C-4CD4-BC64-65C454CBB4FF}" destId="{E6303325-687D-4927-A270-65D358279ABF}" srcOrd="0" destOrd="0" presId="urn:microsoft.com/office/officeart/2008/layout/AlternatingHexagons"/>
    <dgm:cxn modelId="{215165CE-0978-49BA-878E-705102FF603D}" type="presParOf" srcId="{59C5BCFA-3E3C-4CD4-BC64-65C454CBB4FF}" destId="{BC6226F1-895D-4BD9-9AAA-DBDEC7597A67}" srcOrd="1" destOrd="0" presId="urn:microsoft.com/office/officeart/2008/layout/AlternatingHexagons"/>
    <dgm:cxn modelId="{FEC3C310-E3BD-40CF-947F-998E4CB1A76A}" type="presParOf" srcId="{59C5BCFA-3E3C-4CD4-BC64-65C454CBB4FF}" destId="{AD6336EF-8D69-44AE-ABBD-4C59EA439292}" srcOrd="2" destOrd="0" presId="urn:microsoft.com/office/officeart/2008/layout/AlternatingHexagons"/>
    <dgm:cxn modelId="{EA7EDA91-0B6C-462A-9444-29AA55B98CF0}" type="presParOf" srcId="{59C5BCFA-3E3C-4CD4-BC64-65C454CBB4FF}" destId="{FEE5BD92-C07A-4A45-B5F2-374541297663}" srcOrd="3" destOrd="0" presId="urn:microsoft.com/office/officeart/2008/layout/AlternatingHexagons"/>
    <dgm:cxn modelId="{600D21B0-5774-4F7B-905D-C45E36C1D7AF}" type="presParOf" srcId="{59C5BCFA-3E3C-4CD4-BC64-65C454CBB4FF}" destId="{D1098BC7-6B80-401D-990C-A7BAB598CA2F}" srcOrd="4" destOrd="0" presId="urn:microsoft.com/office/officeart/2008/layout/AlternatingHexagons"/>
    <dgm:cxn modelId="{71039A60-D356-4E2C-856C-331330E20CEF}" type="presParOf" srcId="{E21D5380-A67A-4A4E-B6EC-F2E93755C55B}" destId="{83D3C33E-A2CC-4645-BDB2-4145E5696220}" srcOrd="1" destOrd="0" presId="urn:microsoft.com/office/officeart/2008/layout/AlternatingHexagons"/>
    <dgm:cxn modelId="{CB3BE533-D6CE-40F5-9EAA-8848901ED873}" type="presParOf" srcId="{E21D5380-A67A-4A4E-B6EC-F2E93755C55B}" destId="{CBDB4B38-6B01-4B03-A526-7B6ABD364CC1}" srcOrd="2" destOrd="0" presId="urn:microsoft.com/office/officeart/2008/layout/AlternatingHexagons"/>
    <dgm:cxn modelId="{BFDE490D-A2D8-4DE2-BD82-5D7129BACDC9}" type="presParOf" srcId="{CBDB4B38-6B01-4B03-A526-7B6ABD364CC1}" destId="{8E4B1E6D-D445-4BE4-8E19-5FDD05681ADA}" srcOrd="0" destOrd="0" presId="urn:microsoft.com/office/officeart/2008/layout/AlternatingHexagons"/>
    <dgm:cxn modelId="{6BB700AB-B797-42CF-8B93-6A8ED2362D47}" type="presParOf" srcId="{CBDB4B38-6B01-4B03-A526-7B6ABD364CC1}" destId="{44B4D8C5-F56C-45A3-98E5-7370E6902ACA}" srcOrd="1" destOrd="0" presId="urn:microsoft.com/office/officeart/2008/layout/AlternatingHexagons"/>
    <dgm:cxn modelId="{3935CC55-3F86-4F2F-8E5C-23E2894BC90B}" type="presParOf" srcId="{CBDB4B38-6B01-4B03-A526-7B6ABD364CC1}" destId="{9DCCC650-C526-43C9-BDC8-DF02E18E8BD5}" srcOrd="2" destOrd="0" presId="urn:microsoft.com/office/officeart/2008/layout/AlternatingHexagons"/>
    <dgm:cxn modelId="{3C077AFF-25C1-49A3-80DE-1291E5F14469}" type="presParOf" srcId="{CBDB4B38-6B01-4B03-A526-7B6ABD364CC1}" destId="{AC78B41F-AC92-4EFC-94D9-9290BE4C5A24}" srcOrd="3" destOrd="0" presId="urn:microsoft.com/office/officeart/2008/layout/AlternatingHexagons"/>
    <dgm:cxn modelId="{558794EF-4F43-45B0-9517-31EB5CA3EBBB}" type="presParOf" srcId="{CBDB4B38-6B01-4B03-A526-7B6ABD364CC1}" destId="{CCB2A784-930C-4496-BC1E-8EB2464C28E1}" srcOrd="4" destOrd="0" presId="urn:microsoft.com/office/officeart/2008/layout/AlternatingHexagons"/>
    <dgm:cxn modelId="{D2661D25-8C99-472B-B779-AFCD916FFD42}" type="presParOf" srcId="{E21D5380-A67A-4A4E-B6EC-F2E93755C55B}" destId="{DCB9735A-1326-44B8-9B42-71926B4B25B0}" srcOrd="3" destOrd="0" presId="urn:microsoft.com/office/officeart/2008/layout/AlternatingHexagons"/>
    <dgm:cxn modelId="{89C2B911-6486-4B5C-BEAA-BABF8EC83D59}" type="presParOf" srcId="{E21D5380-A67A-4A4E-B6EC-F2E93755C55B}" destId="{6E738CBC-8F85-4657-AAFF-D1615669DFFC}" srcOrd="4" destOrd="0" presId="urn:microsoft.com/office/officeart/2008/layout/AlternatingHexagons"/>
    <dgm:cxn modelId="{B6842810-0FB4-46BD-AA2F-4D7C28C356F0}" type="presParOf" srcId="{6E738CBC-8F85-4657-AAFF-D1615669DFFC}" destId="{48E82B06-C8C1-461B-B422-E2A80D880168}" srcOrd="0" destOrd="0" presId="urn:microsoft.com/office/officeart/2008/layout/AlternatingHexagons"/>
    <dgm:cxn modelId="{6F0FA063-FA97-4BCE-97AD-B5899EBB126E}" type="presParOf" srcId="{6E738CBC-8F85-4657-AAFF-D1615669DFFC}" destId="{C9EB556C-368A-4C99-8CB5-DBB44E84A062}" srcOrd="1" destOrd="0" presId="urn:microsoft.com/office/officeart/2008/layout/AlternatingHexagons"/>
    <dgm:cxn modelId="{EB9BF712-F950-4414-A722-D856306D7791}" type="presParOf" srcId="{6E738CBC-8F85-4657-AAFF-D1615669DFFC}" destId="{8A6CEF6A-A82C-4478-A44D-182D2BC1E8C3}" srcOrd="2" destOrd="0" presId="urn:microsoft.com/office/officeart/2008/layout/AlternatingHexagons"/>
    <dgm:cxn modelId="{4A95FF65-7E9E-4192-B5FB-3787B99602F8}" type="presParOf" srcId="{6E738CBC-8F85-4657-AAFF-D1615669DFFC}" destId="{C99ABF07-A6B5-4C1E-83ED-014B549457D0}" srcOrd="3" destOrd="0" presId="urn:microsoft.com/office/officeart/2008/layout/AlternatingHexagons"/>
    <dgm:cxn modelId="{55B82828-CC59-4A19-918B-A509A30891A4}" type="presParOf" srcId="{6E738CBC-8F85-4657-AAFF-D1615669DFFC}" destId="{D4616048-C4B0-49F1-B19A-7058C276EE1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D0A1D-049E-4544-AC7F-D4C226DE27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ADFACA-A6EA-4275-B34D-934AD2491B40}">
      <dgm:prSet phldrT="[Text]" custT="1"/>
      <dgm:spPr/>
      <dgm:t>
        <a:bodyPr/>
        <a:lstStyle/>
        <a:p>
          <a:r>
            <a:rPr lang="en-US" sz="3200" dirty="0" smtClean="0"/>
            <a:t>Medical Care</a:t>
          </a:r>
        </a:p>
        <a:p>
          <a:r>
            <a:rPr lang="en-US" sz="1500" dirty="0" smtClean="0"/>
            <a:t>Provided by Practicing Physicians</a:t>
          </a:r>
        </a:p>
        <a:p>
          <a:r>
            <a:rPr lang="en-US" sz="1500" dirty="0" smtClean="0"/>
            <a:t>(Diabetes/BP Screening &amp; Treatment)</a:t>
          </a:r>
          <a:endParaRPr lang="en-US" sz="1500" dirty="0"/>
        </a:p>
      </dgm:t>
    </dgm:pt>
    <dgm:pt modelId="{E7102B72-8051-421B-A672-CCDBA6060A86}" type="parTrans" cxnId="{68B34DFF-25BC-4AA4-9676-0D354DC215FC}">
      <dgm:prSet/>
      <dgm:spPr/>
      <dgm:t>
        <a:bodyPr/>
        <a:lstStyle/>
        <a:p>
          <a:endParaRPr lang="en-US"/>
        </a:p>
      </dgm:t>
    </dgm:pt>
    <dgm:pt modelId="{5F2B8D11-1C16-4CB8-8996-84E45C16CD07}" type="sibTrans" cxnId="{68B34DFF-25BC-4AA4-9676-0D354DC215FC}">
      <dgm:prSet/>
      <dgm:spPr/>
      <dgm:t>
        <a:bodyPr/>
        <a:lstStyle/>
        <a:p>
          <a:endParaRPr lang="en-US"/>
        </a:p>
      </dgm:t>
    </dgm:pt>
    <dgm:pt modelId="{99E88564-DF55-46E9-B8A8-E57254DBFD3B}">
      <dgm:prSet phldrT="[Text]" custT="1"/>
      <dgm:spPr/>
      <dgm:t>
        <a:bodyPr/>
        <a:lstStyle/>
        <a:p>
          <a:r>
            <a:rPr lang="en-US" sz="2800" dirty="0" smtClean="0"/>
            <a:t>Dental Care</a:t>
          </a:r>
        </a:p>
        <a:p>
          <a:r>
            <a:rPr lang="en-US" sz="1500" dirty="0" smtClean="0"/>
            <a:t>Provided by Dental Practitioners</a:t>
          </a:r>
        </a:p>
        <a:p>
          <a:r>
            <a:rPr lang="en-US" sz="1500" dirty="0" smtClean="0"/>
            <a:t>Screening, Education, tooth brushes/paste etc. provided</a:t>
          </a:r>
        </a:p>
        <a:p>
          <a:endParaRPr lang="en-US" sz="1500" dirty="0"/>
        </a:p>
      </dgm:t>
    </dgm:pt>
    <dgm:pt modelId="{6B298F13-7BD0-407F-8FFA-DDC58C96691F}" type="parTrans" cxnId="{63763055-2B5A-4D6F-AF20-B1653813942E}">
      <dgm:prSet/>
      <dgm:spPr/>
      <dgm:t>
        <a:bodyPr/>
        <a:lstStyle/>
        <a:p>
          <a:endParaRPr lang="en-US"/>
        </a:p>
      </dgm:t>
    </dgm:pt>
    <dgm:pt modelId="{871739A8-A237-496A-BC8D-24253C50CBEF}" type="sibTrans" cxnId="{63763055-2B5A-4D6F-AF20-B1653813942E}">
      <dgm:prSet/>
      <dgm:spPr/>
      <dgm:t>
        <a:bodyPr/>
        <a:lstStyle/>
        <a:p>
          <a:endParaRPr lang="en-US"/>
        </a:p>
      </dgm:t>
    </dgm:pt>
    <dgm:pt modelId="{F1961E8A-1750-4177-9246-693196C76656}">
      <dgm:prSet phldrT="[Text]" custT="1"/>
      <dgm:spPr/>
      <dgm:t>
        <a:bodyPr/>
        <a:lstStyle/>
        <a:p>
          <a:r>
            <a:rPr lang="en-US" sz="2800" dirty="0" smtClean="0"/>
            <a:t>Eye Care</a:t>
          </a:r>
        </a:p>
        <a:p>
          <a:r>
            <a:rPr lang="en-US" sz="1600" dirty="0" smtClean="0"/>
            <a:t>Provided by Practicing ophthalmologist and optometrists</a:t>
          </a:r>
        </a:p>
        <a:p>
          <a:r>
            <a:rPr lang="en-US" sz="1600" dirty="0" smtClean="0"/>
            <a:t>200 eye glasses provided</a:t>
          </a:r>
        </a:p>
      </dgm:t>
    </dgm:pt>
    <dgm:pt modelId="{90B62B03-3267-4E26-9AE6-F4C1AA1D434E}" type="parTrans" cxnId="{4D55A22F-24A3-4865-96C9-86B2D3FF1DA7}">
      <dgm:prSet/>
      <dgm:spPr/>
      <dgm:t>
        <a:bodyPr/>
        <a:lstStyle/>
        <a:p>
          <a:endParaRPr lang="en-US"/>
        </a:p>
      </dgm:t>
    </dgm:pt>
    <dgm:pt modelId="{0373BF0E-D4E7-4FE0-8263-BAF12E4AF7E3}" type="sibTrans" cxnId="{4D55A22F-24A3-4865-96C9-86B2D3FF1DA7}">
      <dgm:prSet/>
      <dgm:spPr/>
      <dgm:t>
        <a:bodyPr/>
        <a:lstStyle/>
        <a:p>
          <a:endParaRPr lang="en-US"/>
        </a:p>
      </dgm:t>
    </dgm:pt>
    <dgm:pt modelId="{2B0960BB-ED4E-4209-AF55-12739F1C4384}">
      <dgm:prSet phldrT="[Text]" custT="1"/>
      <dgm:spPr/>
      <dgm:t>
        <a:bodyPr/>
        <a:lstStyle/>
        <a:p>
          <a:r>
            <a:rPr lang="en-US" sz="1600" dirty="0" smtClean="0"/>
            <a:t>Screening &amp; Education Provided by Registered Nurses, Nurse Practitioners, Pharmacist &amp; Chemists</a:t>
          </a:r>
        </a:p>
      </dgm:t>
    </dgm:pt>
    <dgm:pt modelId="{B4F599CD-F8B1-4605-AEE2-A44159B5D032}" type="parTrans" cxnId="{B9225CA9-30C3-419C-9A57-F333F6594945}">
      <dgm:prSet/>
      <dgm:spPr/>
      <dgm:t>
        <a:bodyPr/>
        <a:lstStyle/>
        <a:p>
          <a:endParaRPr lang="en-US"/>
        </a:p>
      </dgm:t>
    </dgm:pt>
    <dgm:pt modelId="{3CDD485B-CE07-4AA2-9887-CAB59F63E67D}" type="sibTrans" cxnId="{B9225CA9-30C3-419C-9A57-F333F6594945}">
      <dgm:prSet/>
      <dgm:spPr/>
      <dgm:t>
        <a:bodyPr/>
        <a:lstStyle/>
        <a:p>
          <a:endParaRPr lang="en-US"/>
        </a:p>
      </dgm:t>
    </dgm:pt>
    <dgm:pt modelId="{D0DBE353-5DCD-458D-BC1C-9421F6908706}" type="pres">
      <dgm:prSet presAssocID="{FA6D0A1D-049E-4544-AC7F-D4C226DE2761}" presName="diagram" presStyleCnt="0">
        <dgm:presLayoutVars>
          <dgm:dir/>
          <dgm:resizeHandles val="exact"/>
        </dgm:presLayoutVars>
      </dgm:prSet>
      <dgm:spPr/>
      <dgm:t>
        <a:bodyPr/>
        <a:lstStyle/>
        <a:p>
          <a:endParaRPr lang="en-US"/>
        </a:p>
      </dgm:t>
    </dgm:pt>
    <dgm:pt modelId="{71692327-BD2A-428D-8812-2A3918BBA21E}" type="pres">
      <dgm:prSet presAssocID="{12ADFACA-A6EA-4275-B34D-934AD2491B40}" presName="node" presStyleLbl="node1" presStyleIdx="0" presStyleCnt="4">
        <dgm:presLayoutVars>
          <dgm:bulletEnabled val="1"/>
        </dgm:presLayoutVars>
      </dgm:prSet>
      <dgm:spPr/>
      <dgm:t>
        <a:bodyPr/>
        <a:lstStyle/>
        <a:p>
          <a:endParaRPr lang="en-US"/>
        </a:p>
      </dgm:t>
    </dgm:pt>
    <dgm:pt modelId="{84E5C2A8-2318-4965-921A-05F5DB9E6F94}" type="pres">
      <dgm:prSet presAssocID="{5F2B8D11-1C16-4CB8-8996-84E45C16CD07}" presName="sibTrans" presStyleCnt="0"/>
      <dgm:spPr/>
    </dgm:pt>
    <dgm:pt modelId="{0E6B2DC9-032B-4CF3-ADFF-125D73432C2F}" type="pres">
      <dgm:prSet presAssocID="{99E88564-DF55-46E9-B8A8-E57254DBFD3B}" presName="node" presStyleLbl="node1" presStyleIdx="1" presStyleCnt="4">
        <dgm:presLayoutVars>
          <dgm:bulletEnabled val="1"/>
        </dgm:presLayoutVars>
      </dgm:prSet>
      <dgm:spPr/>
      <dgm:t>
        <a:bodyPr/>
        <a:lstStyle/>
        <a:p>
          <a:endParaRPr lang="en-US"/>
        </a:p>
      </dgm:t>
    </dgm:pt>
    <dgm:pt modelId="{CEB63716-73DC-45CF-80A2-96A0EEF06EC8}" type="pres">
      <dgm:prSet presAssocID="{871739A8-A237-496A-BC8D-24253C50CBEF}" presName="sibTrans" presStyleCnt="0"/>
      <dgm:spPr/>
    </dgm:pt>
    <dgm:pt modelId="{8E4EF3E1-3A14-4610-AE48-8D256E8EEBAE}" type="pres">
      <dgm:prSet presAssocID="{F1961E8A-1750-4177-9246-693196C76656}" presName="node" presStyleLbl="node1" presStyleIdx="2" presStyleCnt="4">
        <dgm:presLayoutVars>
          <dgm:bulletEnabled val="1"/>
        </dgm:presLayoutVars>
      </dgm:prSet>
      <dgm:spPr/>
      <dgm:t>
        <a:bodyPr/>
        <a:lstStyle/>
        <a:p>
          <a:endParaRPr lang="en-US"/>
        </a:p>
      </dgm:t>
    </dgm:pt>
    <dgm:pt modelId="{7736147D-375D-4472-8275-C69673099CF3}" type="pres">
      <dgm:prSet presAssocID="{0373BF0E-D4E7-4FE0-8263-BAF12E4AF7E3}" presName="sibTrans" presStyleCnt="0"/>
      <dgm:spPr/>
    </dgm:pt>
    <dgm:pt modelId="{B6425ACE-4622-41B2-9E9A-5D4B31D79141}" type="pres">
      <dgm:prSet presAssocID="{2B0960BB-ED4E-4209-AF55-12739F1C4384}" presName="node" presStyleLbl="node1" presStyleIdx="3" presStyleCnt="4">
        <dgm:presLayoutVars>
          <dgm:bulletEnabled val="1"/>
        </dgm:presLayoutVars>
      </dgm:prSet>
      <dgm:spPr/>
      <dgm:t>
        <a:bodyPr/>
        <a:lstStyle/>
        <a:p>
          <a:endParaRPr lang="en-US"/>
        </a:p>
      </dgm:t>
    </dgm:pt>
  </dgm:ptLst>
  <dgm:cxnLst>
    <dgm:cxn modelId="{2D905FD1-5ADF-4E33-BD05-07C407D6DAD8}" type="presOf" srcId="{2B0960BB-ED4E-4209-AF55-12739F1C4384}" destId="{B6425ACE-4622-41B2-9E9A-5D4B31D79141}" srcOrd="0" destOrd="0" presId="urn:microsoft.com/office/officeart/2005/8/layout/default"/>
    <dgm:cxn modelId="{19F8DC8F-A709-4F4F-9B24-38A119025E96}" type="presOf" srcId="{12ADFACA-A6EA-4275-B34D-934AD2491B40}" destId="{71692327-BD2A-428D-8812-2A3918BBA21E}" srcOrd="0" destOrd="0" presId="urn:microsoft.com/office/officeart/2005/8/layout/default"/>
    <dgm:cxn modelId="{4D55A22F-24A3-4865-96C9-86B2D3FF1DA7}" srcId="{FA6D0A1D-049E-4544-AC7F-D4C226DE2761}" destId="{F1961E8A-1750-4177-9246-693196C76656}" srcOrd="2" destOrd="0" parTransId="{90B62B03-3267-4E26-9AE6-F4C1AA1D434E}" sibTransId="{0373BF0E-D4E7-4FE0-8263-BAF12E4AF7E3}"/>
    <dgm:cxn modelId="{E3C2891B-2911-4CE6-B0F7-9AEFC2D69A9E}" type="presOf" srcId="{F1961E8A-1750-4177-9246-693196C76656}" destId="{8E4EF3E1-3A14-4610-AE48-8D256E8EEBAE}" srcOrd="0" destOrd="0" presId="urn:microsoft.com/office/officeart/2005/8/layout/default"/>
    <dgm:cxn modelId="{969DE797-70CA-4F94-A71E-4F8B9C166B4F}" type="presOf" srcId="{99E88564-DF55-46E9-B8A8-E57254DBFD3B}" destId="{0E6B2DC9-032B-4CF3-ADFF-125D73432C2F}" srcOrd="0" destOrd="0" presId="urn:microsoft.com/office/officeart/2005/8/layout/default"/>
    <dgm:cxn modelId="{43E5DD91-84B0-4112-94FD-9E2F95EF6167}" type="presOf" srcId="{FA6D0A1D-049E-4544-AC7F-D4C226DE2761}" destId="{D0DBE353-5DCD-458D-BC1C-9421F6908706}" srcOrd="0" destOrd="0" presId="urn:microsoft.com/office/officeart/2005/8/layout/default"/>
    <dgm:cxn modelId="{68B34DFF-25BC-4AA4-9676-0D354DC215FC}" srcId="{FA6D0A1D-049E-4544-AC7F-D4C226DE2761}" destId="{12ADFACA-A6EA-4275-B34D-934AD2491B40}" srcOrd="0" destOrd="0" parTransId="{E7102B72-8051-421B-A672-CCDBA6060A86}" sibTransId="{5F2B8D11-1C16-4CB8-8996-84E45C16CD07}"/>
    <dgm:cxn modelId="{63763055-2B5A-4D6F-AF20-B1653813942E}" srcId="{FA6D0A1D-049E-4544-AC7F-D4C226DE2761}" destId="{99E88564-DF55-46E9-B8A8-E57254DBFD3B}" srcOrd="1" destOrd="0" parTransId="{6B298F13-7BD0-407F-8FFA-DDC58C96691F}" sibTransId="{871739A8-A237-496A-BC8D-24253C50CBEF}"/>
    <dgm:cxn modelId="{B9225CA9-30C3-419C-9A57-F333F6594945}" srcId="{FA6D0A1D-049E-4544-AC7F-D4C226DE2761}" destId="{2B0960BB-ED4E-4209-AF55-12739F1C4384}" srcOrd="3" destOrd="0" parTransId="{B4F599CD-F8B1-4605-AEE2-A44159B5D032}" sibTransId="{3CDD485B-CE07-4AA2-9887-CAB59F63E67D}"/>
    <dgm:cxn modelId="{9BA5E7E0-431E-4763-8E68-01036AC2A498}" type="presParOf" srcId="{D0DBE353-5DCD-458D-BC1C-9421F6908706}" destId="{71692327-BD2A-428D-8812-2A3918BBA21E}" srcOrd="0" destOrd="0" presId="urn:microsoft.com/office/officeart/2005/8/layout/default"/>
    <dgm:cxn modelId="{B354A970-E62B-4940-8DE3-3DD86A277F7A}" type="presParOf" srcId="{D0DBE353-5DCD-458D-BC1C-9421F6908706}" destId="{84E5C2A8-2318-4965-921A-05F5DB9E6F94}" srcOrd="1" destOrd="0" presId="urn:microsoft.com/office/officeart/2005/8/layout/default"/>
    <dgm:cxn modelId="{F282E9EF-CA51-4189-AF89-59CEF9460C0F}" type="presParOf" srcId="{D0DBE353-5DCD-458D-BC1C-9421F6908706}" destId="{0E6B2DC9-032B-4CF3-ADFF-125D73432C2F}" srcOrd="2" destOrd="0" presId="urn:microsoft.com/office/officeart/2005/8/layout/default"/>
    <dgm:cxn modelId="{52E9A516-F215-4180-AD9E-669668D046A1}" type="presParOf" srcId="{D0DBE353-5DCD-458D-BC1C-9421F6908706}" destId="{CEB63716-73DC-45CF-80A2-96A0EEF06EC8}" srcOrd="3" destOrd="0" presId="urn:microsoft.com/office/officeart/2005/8/layout/default"/>
    <dgm:cxn modelId="{EA104652-64F6-4672-A5EC-19366E1C762C}" type="presParOf" srcId="{D0DBE353-5DCD-458D-BC1C-9421F6908706}" destId="{8E4EF3E1-3A14-4610-AE48-8D256E8EEBAE}" srcOrd="4" destOrd="0" presId="urn:microsoft.com/office/officeart/2005/8/layout/default"/>
    <dgm:cxn modelId="{55BD859C-EFB8-461F-B5AF-A400CCF34A97}" type="presParOf" srcId="{D0DBE353-5DCD-458D-BC1C-9421F6908706}" destId="{7736147D-375D-4472-8275-C69673099CF3}" srcOrd="5" destOrd="0" presId="urn:microsoft.com/office/officeart/2005/8/layout/default"/>
    <dgm:cxn modelId="{28D52C34-B6E0-4E30-A351-238AE92C3212}" type="presParOf" srcId="{D0DBE353-5DCD-458D-BC1C-9421F6908706}" destId="{B6425ACE-4622-41B2-9E9A-5D4B31D7914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3325-687D-4927-A270-65D358279ABF}">
      <dsp:nvSpPr>
        <dsp:cNvPr id="0" name=""/>
        <dsp:cNvSpPr/>
      </dsp:nvSpPr>
      <dsp:spPr>
        <a:xfrm rot="5400000">
          <a:off x="2656826" y="383999"/>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&gt; 600 </a:t>
          </a:r>
          <a:r>
            <a:rPr lang="en-US" sz="1500" kern="1200" dirty="0" smtClean="0"/>
            <a:t>people received care</a:t>
          </a:r>
          <a:endParaRPr lang="en-US" sz="1500" kern="1200" dirty="0"/>
        </a:p>
      </dsp:txBody>
      <dsp:txXfrm rot="-5400000">
        <a:off x="3006814" y="542497"/>
        <a:ext cx="1044950" cy="1201091"/>
      </dsp:txXfrm>
    </dsp:sp>
    <dsp:sp modelId="{BC6226F1-895D-4BD9-9AAA-DBDEC7597A67}">
      <dsp:nvSpPr>
        <dsp:cNvPr id="0" name=""/>
        <dsp:cNvSpPr/>
      </dsp:nvSpPr>
      <dsp:spPr>
        <a:xfrm>
          <a:off x="4334399" y="619565"/>
          <a:ext cx="1947338"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t>All participants received prescription medications, analgesics, vitamins, </a:t>
          </a:r>
          <a:r>
            <a:rPr lang="en-US" sz="1100" kern="1200" dirty="0" err="1" smtClean="0"/>
            <a:t>antiinfectives</a:t>
          </a:r>
          <a:r>
            <a:rPr lang="en-US" sz="1100" kern="1200" dirty="0" smtClean="0"/>
            <a:t> as prescribed by local physician</a:t>
          </a:r>
          <a:endParaRPr lang="en-US" sz="1100" kern="1200" dirty="0"/>
        </a:p>
      </dsp:txBody>
      <dsp:txXfrm>
        <a:off x="4334399" y="619565"/>
        <a:ext cx="1947338" cy="1046956"/>
      </dsp:txXfrm>
    </dsp:sp>
    <dsp:sp modelId="{D1098BC7-6B80-401D-990C-A7BAB598CA2F}">
      <dsp:nvSpPr>
        <dsp:cNvPr id="0" name=""/>
        <dsp:cNvSpPr/>
      </dsp:nvSpPr>
      <dsp:spPr>
        <a:xfrm rot="5400000">
          <a:off x="1017292" y="383999"/>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$11, 976.70</a:t>
          </a:r>
          <a:endParaRPr lang="en-US" sz="2300" kern="1200" dirty="0"/>
        </a:p>
      </dsp:txBody>
      <dsp:txXfrm rot="-5400000">
        <a:off x="1367280" y="542497"/>
        <a:ext cx="1044950" cy="1201091"/>
      </dsp:txXfrm>
    </dsp:sp>
    <dsp:sp modelId="{8E4B1E6D-D445-4BE4-8E19-5FDD05681ADA}">
      <dsp:nvSpPr>
        <dsp:cNvPr id="0" name=""/>
        <dsp:cNvSpPr/>
      </dsp:nvSpPr>
      <dsp:spPr>
        <a:xfrm rot="5400000">
          <a:off x="1833918" y="1865094"/>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10 </a:t>
          </a:r>
        </a:p>
        <a:p>
          <a:pPr lvl="0" algn="ctr" defTabSz="711200">
            <a:lnSpc>
              <a:spcPct val="90000"/>
            </a:lnSpc>
            <a:spcBef>
              <a:spcPct val="0"/>
            </a:spcBef>
            <a:spcAft>
              <a:spcPct val="35000"/>
            </a:spcAft>
          </a:pPr>
          <a:r>
            <a:rPr lang="en-US" sz="1200" kern="1200" dirty="0" smtClean="0"/>
            <a:t>Ikporo Onitsha members onsite</a:t>
          </a:r>
          <a:endParaRPr lang="en-US" sz="1200" kern="1200" dirty="0"/>
        </a:p>
      </dsp:txBody>
      <dsp:txXfrm rot="-5400000">
        <a:off x="2183906" y="2023592"/>
        <a:ext cx="1044950" cy="1201091"/>
      </dsp:txXfrm>
    </dsp:sp>
    <dsp:sp modelId="{44B4D8C5-F56C-45A3-98E5-7370E6902ACA}">
      <dsp:nvSpPr>
        <dsp:cNvPr id="0" name=""/>
        <dsp:cNvSpPr/>
      </dsp:nvSpPr>
      <dsp:spPr>
        <a:xfrm>
          <a:off x="0" y="2100659"/>
          <a:ext cx="1884521"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n-US" sz="1100" kern="1200" dirty="0" smtClean="0"/>
            <a:t>Local Health Care providers worked alongside our Ikporo Onitsha USA members</a:t>
          </a:r>
          <a:endParaRPr lang="en-US" sz="1100" kern="1200" dirty="0"/>
        </a:p>
      </dsp:txBody>
      <dsp:txXfrm>
        <a:off x="0" y="2100659"/>
        <a:ext cx="1884521" cy="1046956"/>
      </dsp:txXfrm>
    </dsp:sp>
    <dsp:sp modelId="{CCB2A784-930C-4496-BC1E-8EB2464C28E1}">
      <dsp:nvSpPr>
        <dsp:cNvPr id="0" name=""/>
        <dsp:cNvSpPr/>
      </dsp:nvSpPr>
      <dsp:spPr>
        <a:xfrm rot="5400000">
          <a:off x="3473452" y="1865094"/>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Diabetes</a:t>
          </a:r>
        </a:p>
        <a:p>
          <a:pPr lvl="0" algn="ctr" defTabSz="577850">
            <a:lnSpc>
              <a:spcPct val="90000"/>
            </a:lnSpc>
            <a:spcBef>
              <a:spcPct val="0"/>
            </a:spcBef>
            <a:spcAft>
              <a:spcPct val="35000"/>
            </a:spcAft>
          </a:pPr>
          <a:r>
            <a:rPr lang="en-US" sz="1300" kern="1200" dirty="0" smtClean="0"/>
            <a:t>High BP</a:t>
          </a:r>
        </a:p>
        <a:p>
          <a:pPr lvl="0" algn="ctr" defTabSz="577850">
            <a:lnSpc>
              <a:spcPct val="90000"/>
            </a:lnSpc>
            <a:spcBef>
              <a:spcPct val="0"/>
            </a:spcBef>
            <a:spcAft>
              <a:spcPct val="35000"/>
            </a:spcAft>
          </a:pPr>
          <a:r>
            <a:rPr lang="en-US" sz="1300" kern="1200" dirty="0" smtClean="0"/>
            <a:t>Dental</a:t>
          </a:r>
        </a:p>
        <a:p>
          <a:pPr lvl="0" algn="ctr" defTabSz="577850">
            <a:lnSpc>
              <a:spcPct val="90000"/>
            </a:lnSpc>
            <a:spcBef>
              <a:spcPct val="0"/>
            </a:spcBef>
            <a:spcAft>
              <a:spcPct val="35000"/>
            </a:spcAft>
          </a:pPr>
          <a:r>
            <a:rPr lang="en-US" sz="1300" kern="1200" dirty="0" smtClean="0"/>
            <a:t>Eye</a:t>
          </a:r>
        </a:p>
        <a:p>
          <a:pPr lvl="0" algn="ctr" defTabSz="577850">
            <a:lnSpc>
              <a:spcPct val="90000"/>
            </a:lnSpc>
            <a:spcBef>
              <a:spcPct val="0"/>
            </a:spcBef>
            <a:spcAft>
              <a:spcPct val="35000"/>
            </a:spcAft>
          </a:pPr>
          <a:r>
            <a:rPr lang="en-US" sz="1300" kern="1200" dirty="0" smtClean="0"/>
            <a:t>Education</a:t>
          </a:r>
          <a:endParaRPr lang="en-US" sz="1300" kern="1200" dirty="0"/>
        </a:p>
      </dsp:txBody>
      <dsp:txXfrm rot="-5400000">
        <a:off x="3823440" y="2023592"/>
        <a:ext cx="1044950" cy="1201091"/>
      </dsp:txXfrm>
    </dsp:sp>
    <dsp:sp modelId="{48E82B06-C8C1-461B-B422-E2A80D880168}">
      <dsp:nvSpPr>
        <dsp:cNvPr id="0" name=""/>
        <dsp:cNvSpPr/>
      </dsp:nvSpPr>
      <dsp:spPr>
        <a:xfrm rot="5400000">
          <a:off x="2656826" y="3346188"/>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Mission lived on through donation to OAMM</a:t>
          </a:r>
          <a:endParaRPr lang="en-US" sz="1500" kern="1200" dirty="0"/>
        </a:p>
      </dsp:txBody>
      <dsp:txXfrm rot="-5400000">
        <a:off x="3006814" y="3504686"/>
        <a:ext cx="1044950" cy="1201091"/>
      </dsp:txXfrm>
    </dsp:sp>
    <dsp:sp modelId="{C9EB556C-368A-4C99-8CB5-DBB44E84A062}">
      <dsp:nvSpPr>
        <dsp:cNvPr id="0" name=""/>
        <dsp:cNvSpPr/>
      </dsp:nvSpPr>
      <dsp:spPr>
        <a:xfrm>
          <a:off x="4334399" y="3581753"/>
          <a:ext cx="1947338"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t>Donation of all items used </a:t>
          </a:r>
          <a:r>
            <a:rPr lang="en-US" sz="1100" kern="1200" dirty="0" err="1" smtClean="0"/>
            <a:t>e.g</a:t>
          </a:r>
          <a:r>
            <a:rPr lang="en-US" sz="1100" kern="1200" dirty="0" smtClean="0"/>
            <a:t> BP machines, glucometers, test trips and extra medications </a:t>
          </a:r>
          <a:endParaRPr lang="en-US" sz="1100" kern="1200" dirty="0"/>
        </a:p>
      </dsp:txBody>
      <dsp:txXfrm>
        <a:off x="4334399" y="3581753"/>
        <a:ext cx="1947338" cy="1046956"/>
      </dsp:txXfrm>
    </dsp:sp>
    <dsp:sp modelId="{D4616048-C4B0-49F1-B19A-7058C276EE10}">
      <dsp:nvSpPr>
        <dsp:cNvPr id="0" name=""/>
        <dsp:cNvSpPr/>
      </dsp:nvSpPr>
      <dsp:spPr>
        <a:xfrm rot="5400000">
          <a:off x="1017292" y="3346188"/>
          <a:ext cx="1744927" cy="151808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&gt; 100, 000 </a:t>
          </a:r>
          <a:r>
            <a:rPr lang="en-US" sz="1500" kern="1200" dirty="0" smtClean="0"/>
            <a:t>tablets &amp; capsules valued at $20k</a:t>
          </a:r>
          <a:endParaRPr lang="en-US" sz="1500" kern="1200" dirty="0"/>
        </a:p>
      </dsp:txBody>
      <dsp:txXfrm rot="-5400000">
        <a:off x="1367280" y="3504686"/>
        <a:ext cx="1044950" cy="1201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92327-BD2A-428D-8812-2A3918BBA21E}">
      <dsp:nvSpPr>
        <dsp:cNvPr id="0" name=""/>
        <dsp:cNvSpPr/>
      </dsp:nvSpPr>
      <dsp:spPr>
        <a:xfrm>
          <a:off x="766" y="680264"/>
          <a:ext cx="2990573" cy="17943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Medical Care</a:t>
          </a:r>
        </a:p>
        <a:p>
          <a:pPr lvl="0" algn="ctr" defTabSz="1422400">
            <a:lnSpc>
              <a:spcPct val="90000"/>
            </a:lnSpc>
            <a:spcBef>
              <a:spcPct val="0"/>
            </a:spcBef>
            <a:spcAft>
              <a:spcPct val="35000"/>
            </a:spcAft>
          </a:pPr>
          <a:r>
            <a:rPr lang="en-US" sz="1500" kern="1200" dirty="0" smtClean="0"/>
            <a:t>Provided by Practicing Physicians</a:t>
          </a:r>
        </a:p>
        <a:p>
          <a:pPr lvl="0" algn="ctr" defTabSz="1422400">
            <a:lnSpc>
              <a:spcPct val="90000"/>
            </a:lnSpc>
            <a:spcBef>
              <a:spcPct val="0"/>
            </a:spcBef>
            <a:spcAft>
              <a:spcPct val="35000"/>
            </a:spcAft>
          </a:pPr>
          <a:r>
            <a:rPr lang="en-US" sz="1500" kern="1200" dirty="0" smtClean="0"/>
            <a:t>(Diabetes/BP Screening &amp; Treatment)</a:t>
          </a:r>
          <a:endParaRPr lang="en-US" sz="1500" kern="1200" dirty="0"/>
        </a:p>
      </dsp:txBody>
      <dsp:txXfrm>
        <a:off x="766" y="680264"/>
        <a:ext cx="2990573" cy="1794344"/>
      </dsp:txXfrm>
    </dsp:sp>
    <dsp:sp modelId="{0E6B2DC9-032B-4CF3-ADFF-125D73432C2F}">
      <dsp:nvSpPr>
        <dsp:cNvPr id="0" name=""/>
        <dsp:cNvSpPr/>
      </dsp:nvSpPr>
      <dsp:spPr>
        <a:xfrm>
          <a:off x="3290397" y="680264"/>
          <a:ext cx="2990573" cy="17943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Dental Care</a:t>
          </a:r>
        </a:p>
        <a:p>
          <a:pPr lvl="0" algn="ctr" defTabSz="1244600">
            <a:lnSpc>
              <a:spcPct val="90000"/>
            </a:lnSpc>
            <a:spcBef>
              <a:spcPct val="0"/>
            </a:spcBef>
            <a:spcAft>
              <a:spcPct val="35000"/>
            </a:spcAft>
          </a:pPr>
          <a:r>
            <a:rPr lang="en-US" sz="1500" kern="1200" dirty="0" smtClean="0"/>
            <a:t>Provided by Dental Practitioners</a:t>
          </a:r>
        </a:p>
        <a:p>
          <a:pPr lvl="0" algn="ctr" defTabSz="1244600">
            <a:lnSpc>
              <a:spcPct val="90000"/>
            </a:lnSpc>
            <a:spcBef>
              <a:spcPct val="0"/>
            </a:spcBef>
            <a:spcAft>
              <a:spcPct val="35000"/>
            </a:spcAft>
          </a:pPr>
          <a:r>
            <a:rPr lang="en-US" sz="1500" kern="1200" dirty="0" smtClean="0"/>
            <a:t>Screening, Education, tooth brushes/paste etc. provided</a:t>
          </a:r>
        </a:p>
        <a:p>
          <a:pPr lvl="0" algn="ctr" defTabSz="1244600">
            <a:lnSpc>
              <a:spcPct val="90000"/>
            </a:lnSpc>
            <a:spcBef>
              <a:spcPct val="0"/>
            </a:spcBef>
            <a:spcAft>
              <a:spcPct val="35000"/>
            </a:spcAft>
          </a:pPr>
          <a:endParaRPr lang="en-US" sz="1500" kern="1200" dirty="0"/>
        </a:p>
      </dsp:txBody>
      <dsp:txXfrm>
        <a:off x="3290397" y="680264"/>
        <a:ext cx="2990573" cy="1794344"/>
      </dsp:txXfrm>
    </dsp:sp>
    <dsp:sp modelId="{8E4EF3E1-3A14-4610-AE48-8D256E8EEBAE}">
      <dsp:nvSpPr>
        <dsp:cNvPr id="0" name=""/>
        <dsp:cNvSpPr/>
      </dsp:nvSpPr>
      <dsp:spPr>
        <a:xfrm>
          <a:off x="766" y="2773666"/>
          <a:ext cx="2990573" cy="17943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Eye Care</a:t>
          </a:r>
        </a:p>
        <a:p>
          <a:pPr lvl="0" algn="ctr" defTabSz="1244600">
            <a:lnSpc>
              <a:spcPct val="90000"/>
            </a:lnSpc>
            <a:spcBef>
              <a:spcPct val="0"/>
            </a:spcBef>
            <a:spcAft>
              <a:spcPct val="35000"/>
            </a:spcAft>
          </a:pPr>
          <a:r>
            <a:rPr lang="en-US" sz="1600" kern="1200" dirty="0" smtClean="0"/>
            <a:t>Provided by Practicing ophthalmologist and optometrists</a:t>
          </a:r>
        </a:p>
        <a:p>
          <a:pPr lvl="0" algn="ctr" defTabSz="1244600">
            <a:lnSpc>
              <a:spcPct val="90000"/>
            </a:lnSpc>
            <a:spcBef>
              <a:spcPct val="0"/>
            </a:spcBef>
            <a:spcAft>
              <a:spcPct val="35000"/>
            </a:spcAft>
          </a:pPr>
          <a:r>
            <a:rPr lang="en-US" sz="1600" kern="1200" dirty="0" smtClean="0"/>
            <a:t>200 eye glasses provided</a:t>
          </a:r>
        </a:p>
      </dsp:txBody>
      <dsp:txXfrm>
        <a:off x="766" y="2773666"/>
        <a:ext cx="2990573" cy="1794344"/>
      </dsp:txXfrm>
    </dsp:sp>
    <dsp:sp modelId="{B6425ACE-4622-41B2-9E9A-5D4B31D79141}">
      <dsp:nvSpPr>
        <dsp:cNvPr id="0" name=""/>
        <dsp:cNvSpPr/>
      </dsp:nvSpPr>
      <dsp:spPr>
        <a:xfrm>
          <a:off x="3290397" y="2773666"/>
          <a:ext cx="2990573" cy="17943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Screening &amp; Education Provided by Registered Nurses, Nurse Practitioners, Pharmacist &amp; Chemists</a:t>
          </a:r>
        </a:p>
      </dsp:txBody>
      <dsp:txXfrm>
        <a:off x="3290397" y="2773666"/>
        <a:ext cx="2990573" cy="179434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43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49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23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77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69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65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509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753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68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3/23/2022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177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3/23/2022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284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Ikporo Onitsha USA </a:t>
            </a:r>
            <a:br>
              <a:rPr lang="en-US" dirty="0" smtClean="0"/>
            </a:br>
            <a:r>
              <a:rPr lang="en-US" dirty="0" smtClean="0">
                <a:latin typeface="Vladimir Script" panose="03050402040407070305" pitchFamily="66" charset="0"/>
              </a:rPr>
              <a:t>Medical Mission</a:t>
            </a:r>
            <a:endParaRPr lang="en-US" dirty="0">
              <a:latin typeface="Vladimir Script" panose="03050402040407070305" pitchFamily="66" charset="0"/>
            </a:endParaRPr>
          </a:p>
        </p:txBody>
      </p:sp>
      <p:sp>
        <p:nvSpPr>
          <p:cNvPr id="3" name="Subtitle 2"/>
          <p:cNvSpPr>
            <a:spLocks noGrp="1"/>
          </p:cNvSpPr>
          <p:nvPr>
            <p:ph type="subTitle" idx="1"/>
          </p:nvPr>
        </p:nvSpPr>
        <p:spPr/>
        <p:txBody>
          <a:bodyPr>
            <a:normAutofit/>
          </a:bodyPr>
          <a:lstStyle/>
          <a:p>
            <a:r>
              <a:rPr lang="en-US" sz="3600" dirty="0" smtClean="0">
                <a:latin typeface="Bodoni MT Poster Compressed" panose="02070706080601050204" pitchFamily="18" charset="0"/>
              </a:rPr>
              <a:t>December 29</a:t>
            </a:r>
            <a:r>
              <a:rPr lang="en-US" sz="3600" baseline="30000" dirty="0" smtClean="0">
                <a:latin typeface="Bodoni MT Poster Compressed" panose="02070706080601050204" pitchFamily="18" charset="0"/>
              </a:rPr>
              <a:t>th</a:t>
            </a:r>
            <a:r>
              <a:rPr lang="en-US" sz="3600" dirty="0" smtClean="0">
                <a:latin typeface="Bodoni MT Poster Compressed" panose="02070706080601050204" pitchFamily="18" charset="0"/>
              </a:rPr>
              <a:t> 2019 </a:t>
            </a:r>
            <a:endParaRPr lang="en-US" sz="3600" dirty="0">
              <a:latin typeface="Bodoni MT Poster Compressed" panose="0207070608060105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29" y="122633"/>
            <a:ext cx="1424475" cy="126732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65" y="122633"/>
            <a:ext cx="1277993" cy="1137000"/>
          </a:xfrm>
          <a:prstGeom prst="rect">
            <a:avLst/>
          </a:prstGeom>
        </p:spPr>
      </p:pic>
    </p:spTree>
    <p:extLst>
      <p:ext uri="{BB962C8B-B14F-4D97-AF65-F5344CB8AC3E}">
        <p14:creationId xmlns:p14="http://schemas.microsoft.com/office/powerpoint/2010/main" val="271610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Mission</a:t>
            </a:r>
            <a:br>
              <a:rPr lang="en-US" dirty="0" smtClean="0"/>
            </a:br>
            <a:r>
              <a:rPr lang="en-US" dirty="0" smtClean="0"/>
              <a:t>2019</a:t>
            </a:r>
            <a:br>
              <a:rPr lang="en-US" dirty="0" smtClean="0"/>
            </a:br>
            <a:r>
              <a:rPr lang="en-US" sz="2700" dirty="0" smtClean="0"/>
              <a:t>Donation to Onitsha America Medical Mission</a:t>
            </a:r>
            <a:endParaRPr lang="en-US" sz="2700" dirty="0"/>
          </a:p>
        </p:txBody>
      </p:sp>
      <p:sp>
        <p:nvSpPr>
          <p:cNvPr id="3" name="Content Placeholder 2"/>
          <p:cNvSpPr>
            <a:spLocks noGrp="1"/>
          </p:cNvSpPr>
          <p:nvPr>
            <p:ph idx="1"/>
          </p:nvPr>
        </p:nvSpPr>
        <p:spPr>
          <a:xfrm>
            <a:off x="5118447" y="504497"/>
            <a:ext cx="6281873" cy="5547311"/>
          </a:xfrm>
        </p:spPr>
        <p:txBody>
          <a:bodyPr/>
          <a:lstStyle/>
          <a:p>
            <a:r>
              <a:rPr lang="en-US" dirty="0" smtClean="0"/>
              <a:t>Our Medical Mission </a:t>
            </a:r>
            <a:r>
              <a:rPr lang="en-US" dirty="0"/>
              <a:t>c</a:t>
            </a:r>
            <a:r>
              <a:rPr lang="en-US" dirty="0" smtClean="0"/>
              <a:t>ontinues to </a:t>
            </a:r>
            <a:r>
              <a:rPr lang="en-US" dirty="0" smtClean="0"/>
              <a:t>reverberate t</a:t>
            </a:r>
            <a:r>
              <a:rPr lang="en-US" dirty="0" smtClean="0"/>
              <a:t>hrough </a:t>
            </a:r>
            <a:r>
              <a:rPr lang="en-US" dirty="0" smtClean="0"/>
              <a:t>our donations of Medication and Supplies to Onitsha America Medical Mission in Onitsha</a:t>
            </a:r>
            <a:endParaRPr lang="en-US" dirty="0"/>
          </a:p>
          <a:p>
            <a:pPr lvl="1"/>
            <a:r>
              <a:rPr lang="en-US" dirty="0" smtClean="0"/>
              <a:t>70,000 </a:t>
            </a:r>
            <a:r>
              <a:rPr lang="en-US" dirty="0"/>
              <a:t>tablets &amp; </a:t>
            </a:r>
            <a:r>
              <a:rPr lang="en-US" dirty="0" smtClean="0"/>
              <a:t>capsules</a:t>
            </a:r>
          </a:p>
          <a:p>
            <a:pPr lvl="2"/>
            <a:r>
              <a:rPr lang="en-US" dirty="0" smtClean="0"/>
              <a:t>Antidiabetic, high blood pressure medication, vitamins. Etc</a:t>
            </a:r>
            <a:r>
              <a:rPr lang="en-US" dirty="0" smtClean="0"/>
              <a:t>.</a:t>
            </a:r>
            <a:endParaRPr lang="en-US" dirty="0"/>
          </a:p>
          <a:p>
            <a:pPr lvl="1"/>
            <a:r>
              <a:rPr lang="en-US" dirty="0"/>
              <a:t>6 Glucometer machines	</a:t>
            </a:r>
          </a:p>
          <a:p>
            <a:pPr lvl="1"/>
            <a:r>
              <a:rPr lang="en-US" dirty="0" smtClean="0"/>
              <a:t>1,900 Glucometer </a:t>
            </a:r>
            <a:r>
              <a:rPr lang="en-US" dirty="0"/>
              <a:t>strips	</a:t>
            </a:r>
          </a:p>
          <a:p>
            <a:pPr lvl="1"/>
            <a:r>
              <a:rPr lang="en-US" dirty="0"/>
              <a:t>2 BP Machines	</a:t>
            </a:r>
          </a:p>
          <a:p>
            <a:pPr lvl="1"/>
            <a:r>
              <a:rPr lang="en-US" dirty="0" smtClean="0"/>
              <a:t>1,200+ </a:t>
            </a:r>
            <a:r>
              <a:rPr lang="en-US" dirty="0"/>
              <a:t>Lancets	</a:t>
            </a:r>
          </a:p>
          <a:p>
            <a:pPr lvl="1"/>
            <a:r>
              <a:rPr lang="en-US" dirty="0"/>
              <a:t>500 </a:t>
            </a:r>
            <a:r>
              <a:rPr lang="en-US" dirty="0" err="1"/>
              <a:t>Keto</a:t>
            </a:r>
            <a:r>
              <a:rPr lang="en-US" dirty="0"/>
              <a:t> </a:t>
            </a:r>
            <a:r>
              <a:rPr lang="en-US" dirty="0" err="1"/>
              <a:t>diastix</a:t>
            </a:r>
            <a:r>
              <a:rPr lang="en-US" dirty="0"/>
              <a:t>	</a:t>
            </a:r>
          </a:p>
          <a:p>
            <a:pPr lvl="1"/>
            <a:r>
              <a:rPr lang="en-US" dirty="0" smtClean="0"/>
              <a:t>Assorted </a:t>
            </a:r>
            <a:r>
              <a:rPr lang="en-US" dirty="0"/>
              <a:t>Medications and supplies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 y="92554"/>
            <a:ext cx="1597507" cy="1421264"/>
          </a:xfrm>
          <a:prstGeom prst="rect">
            <a:avLst/>
          </a:prstGeom>
        </p:spPr>
      </p:pic>
    </p:spTree>
    <p:extLst>
      <p:ext uri="{BB962C8B-B14F-4D97-AF65-F5344CB8AC3E}">
        <p14:creationId xmlns:p14="http://schemas.microsoft.com/office/powerpoint/2010/main" val="33968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Mission Driven Initiatives</a:t>
            </a:r>
            <a:br>
              <a:rPr lang="en-US" dirty="0" smtClean="0"/>
            </a:br>
            <a:r>
              <a:rPr lang="en-US" dirty="0" smtClean="0"/>
              <a:t>2021</a:t>
            </a:r>
            <a:br>
              <a:rPr lang="en-US" dirty="0" smtClean="0"/>
            </a:br>
            <a:r>
              <a:rPr lang="en-US" sz="2200" dirty="0" smtClean="0"/>
              <a:t>Based on our  2020 Strategic Planning meeting</a:t>
            </a:r>
            <a:endParaRPr lang="en-US" sz="2200" dirty="0"/>
          </a:p>
        </p:txBody>
      </p:sp>
      <p:sp>
        <p:nvSpPr>
          <p:cNvPr id="6" name="Content Placeholder 5"/>
          <p:cNvSpPr>
            <a:spLocks noGrp="1"/>
          </p:cNvSpPr>
          <p:nvPr>
            <p:ph idx="1"/>
          </p:nvPr>
        </p:nvSpPr>
        <p:spPr>
          <a:xfrm>
            <a:off x="5345093" y="953835"/>
            <a:ext cx="6281873" cy="5248622"/>
          </a:xfrm>
        </p:spPr>
        <p:txBody>
          <a:bodyPr>
            <a:normAutofit fontScale="77500" lnSpcReduction="20000"/>
          </a:bodyPr>
          <a:lstStyle/>
          <a:p>
            <a:r>
              <a:rPr lang="en-US" b="1" dirty="0" smtClean="0">
                <a:solidFill>
                  <a:srgbClr val="FF0000"/>
                </a:solidFill>
              </a:rPr>
              <a:t>Focus </a:t>
            </a:r>
            <a:r>
              <a:rPr lang="en-US" b="1" dirty="0">
                <a:solidFill>
                  <a:srgbClr val="FF0000"/>
                </a:solidFill>
              </a:rPr>
              <a:t>on the Girl Child - Education Focused </a:t>
            </a:r>
            <a:r>
              <a:rPr lang="en-US" dirty="0"/>
              <a:t>(mentorship programs, holistic approach –starting with parents, economic development to combat </a:t>
            </a:r>
            <a:r>
              <a:rPr lang="en-US" dirty="0" smtClean="0"/>
              <a:t>hunger, greed and drug abuse; </a:t>
            </a:r>
            <a:r>
              <a:rPr lang="en-US" dirty="0"/>
              <a:t>value orientation and programs that highlight our culture and values)</a:t>
            </a:r>
          </a:p>
          <a:p>
            <a:r>
              <a:rPr lang="en-US" b="1" dirty="0" smtClean="0">
                <a:solidFill>
                  <a:srgbClr val="FF0000"/>
                </a:solidFill>
              </a:rPr>
              <a:t>Focus </a:t>
            </a:r>
            <a:r>
              <a:rPr lang="en-US" b="1" dirty="0">
                <a:solidFill>
                  <a:srgbClr val="FF0000"/>
                </a:solidFill>
              </a:rPr>
              <a:t>on  Recent Graduates </a:t>
            </a:r>
            <a:r>
              <a:rPr lang="en-US" dirty="0"/>
              <a:t>–  advocate for training opportunities,  reorientation to master trade skills sets, -  </a:t>
            </a:r>
            <a:r>
              <a:rPr lang="en-US" dirty="0" err="1"/>
              <a:t>Olu</a:t>
            </a:r>
            <a:r>
              <a:rPr lang="en-US" dirty="0"/>
              <a:t> aka,  (what can you do); support Entrepreneurship; technical centers/trade school, access to microfinancing; </a:t>
            </a:r>
          </a:p>
          <a:p>
            <a:r>
              <a:rPr lang="en-US" b="1" dirty="0" smtClean="0">
                <a:solidFill>
                  <a:srgbClr val="FF0000"/>
                </a:solidFill>
              </a:rPr>
              <a:t>Ikporo </a:t>
            </a:r>
            <a:r>
              <a:rPr lang="en-US" b="1" dirty="0" err="1">
                <a:solidFill>
                  <a:srgbClr val="FF0000"/>
                </a:solidFill>
              </a:rPr>
              <a:t>Ogbe</a:t>
            </a:r>
            <a:r>
              <a:rPr lang="en-US" b="1" dirty="0">
                <a:solidFill>
                  <a:srgbClr val="FF0000"/>
                </a:solidFill>
              </a:rPr>
              <a:t> Engagement/focus group meetings </a:t>
            </a:r>
            <a:r>
              <a:rPr lang="en-US" dirty="0"/>
              <a:t>– “</a:t>
            </a:r>
            <a:r>
              <a:rPr lang="en-US" dirty="0" err="1"/>
              <a:t>ife</a:t>
            </a:r>
            <a:r>
              <a:rPr lang="en-US" dirty="0"/>
              <a:t> </a:t>
            </a:r>
            <a:r>
              <a:rPr lang="en-US" dirty="0" err="1"/>
              <a:t>eji</a:t>
            </a:r>
            <a:r>
              <a:rPr lang="en-US" dirty="0"/>
              <a:t> </a:t>
            </a:r>
            <a:r>
              <a:rPr lang="en-US" dirty="0" err="1"/>
              <a:t>abu</a:t>
            </a:r>
            <a:r>
              <a:rPr lang="en-US" dirty="0"/>
              <a:t> </a:t>
            </a:r>
            <a:r>
              <a:rPr lang="en-US" dirty="0" err="1"/>
              <a:t>Onicha</a:t>
            </a:r>
            <a:r>
              <a:rPr lang="en-US" dirty="0"/>
              <a:t> Erika ” &amp; Health Insurance, national identification, political involvement, empowerment &amp; sustainability</a:t>
            </a:r>
          </a:p>
          <a:p>
            <a:r>
              <a:rPr lang="en-US" dirty="0" smtClean="0"/>
              <a:t>Focus </a:t>
            </a:r>
            <a:r>
              <a:rPr lang="en-US" dirty="0"/>
              <a:t>on </a:t>
            </a:r>
            <a:r>
              <a:rPr lang="en-US" dirty="0" smtClean="0"/>
              <a:t>the </a:t>
            </a:r>
            <a:r>
              <a:rPr lang="en-US" dirty="0" err="1" smtClean="0"/>
              <a:t>vuneralb</a:t>
            </a:r>
            <a:r>
              <a:rPr lang="en-US" b="1" dirty="0" err="1" smtClean="0"/>
              <a:t>special</a:t>
            </a:r>
            <a:r>
              <a:rPr lang="en-US" b="1" dirty="0" smtClean="0"/>
              <a:t> </a:t>
            </a:r>
            <a:r>
              <a:rPr lang="en-US" b="1" dirty="0"/>
              <a:t>needs and harnessing special gifts</a:t>
            </a:r>
            <a:r>
              <a:rPr lang="en-US" dirty="0"/>
              <a:t>; mentorship not always intellectuals; </a:t>
            </a:r>
          </a:p>
          <a:p>
            <a:r>
              <a:rPr lang="en-US" dirty="0" smtClean="0"/>
              <a:t>Access </a:t>
            </a:r>
            <a:r>
              <a:rPr lang="en-US" dirty="0"/>
              <a:t>to </a:t>
            </a:r>
            <a:r>
              <a:rPr lang="en-US" b="1" dirty="0">
                <a:solidFill>
                  <a:srgbClr val="FF0000"/>
                </a:solidFill>
              </a:rPr>
              <a:t>microfinancing and business loan </a:t>
            </a:r>
            <a:r>
              <a:rPr lang="en-US" dirty="0"/>
              <a:t>(business incubation center utilization) </a:t>
            </a:r>
          </a:p>
          <a:p>
            <a:r>
              <a:rPr lang="en-US" b="1" dirty="0" smtClean="0">
                <a:solidFill>
                  <a:srgbClr val="FF0000"/>
                </a:solidFill>
              </a:rPr>
              <a:t>Liaise </a:t>
            </a:r>
            <a:r>
              <a:rPr lang="en-US" b="1" dirty="0">
                <a:solidFill>
                  <a:srgbClr val="FF0000"/>
                </a:solidFill>
              </a:rPr>
              <a:t>and support existing </a:t>
            </a:r>
            <a:r>
              <a:rPr lang="en-US" b="1" dirty="0" err="1">
                <a:solidFill>
                  <a:srgbClr val="FF0000"/>
                </a:solidFill>
              </a:rPr>
              <a:t>Ime</a:t>
            </a:r>
            <a:r>
              <a:rPr lang="en-US" b="1" dirty="0">
                <a:solidFill>
                  <a:srgbClr val="FF0000"/>
                </a:solidFill>
              </a:rPr>
              <a:t> Obi structures </a:t>
            </a:r>
            <a:r>
              <a:rPr lang="en-US" dirty="0"/>
              <a:t>aligned with our mission and strategic plan</a:t>
            </a:r>
          </a:p>
          <a:p>
            <a:r>
              <a:rPr lang="en-US" dirty="0" smtClean="0"/>
              <a:t>In </a:t>
            </a:r>
            <a:r>
              <a:rPr lang="en-US" dirty="0"/>
              <a:t>the USA - </a:t>
            </a:r>
            <a:r>
              <a:rPr lang="en-US" b="1" dirty="0">
                <a:solidFill>
                  <a:srgbClr val="FF0000"/>
                </a:solidFill>
              </a:rPr>
              <a:t>Language and cultural education </a:t>
            </a:r>
            <a:r>
              <a:rPr lang="en-US" dirty="0"/>
              <a:t>initiative is a primary focus, committee to reconvene to determine strategies to be launched this </a:t>
            </a:r>
            <a:r>
              <a:rPr lang="en-US" dirty="0" smtClean="0"/>
              <a:t>year</a:t>
            </a:r>
            <a:endParaRPr lang="en-US" dirty="0"/>
          </a:p>
        </p:txBody>
      </p:sp>
      <p:pic>
        <p:nvPicPr>
          <p:cNvPr id="7" name="Picture 6"/>
          <p:cNvPicPr>
            <a:picLocks noChangeAspect="1"/>
          </p:cNvPicPr>
          <p:nvPr/>
        </p:nvPicPr>
        <p:blipFill>
          <a:blip r:embed="rId2"/>
          <a:stretch>
            <a:fillRect/>
          </a:stretch>
        </p:blipFill>
        <p:spPr>
          <a:xfrm>
            <a:off x="450258" y="234444"/>
            <a:ext cx="1475360" cy="1438781"/>
          </a:xfrm>
          <a:prstGeom prst="rect">
            <a:avLst/>
          </a:prstGeom>
        </p:spPr>
      </p:pic>
    </p:spTree>
    <p:extLst>
      <p:ext uri="{BB962C8B-B14F-4D97-AF65-F5344CB8AC3E}">
        <p14:creationId xmlns:p14="http://schemas.microsoft.com/office/powerpoint/2010/main" val="204326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a:t>
            </a:r>
            <a:br>
              <a:rPr lang="en-US" dirty="0" smtClean="0"/>
            </a:br>
            <a:r>
              <a:rPr lang="en-US" dirty="0" smtClean="0"/>
              <a:t>Mission-Driven</a:t>
            </a:r>
            <a:br>
              <a:rPr lang="en-US" dirty="0" smtClean="0"/>
            </a:br>
            <a:r>
              <a:rPr lang="en-US" dirty="0" smtClean="0"/>
              <a:t>Goal-Oriented</a:t>
            </a:r>
            <a:endParaRPr lang="en-US" dirty="0"/>
          </a:p>
        </p:txBody>
      </p:sp>
      <p:sp>
        <p:nvSpPr>
          <p:cNvPr id="3" name="Content Placeholder 2"/>
          <p:cNvSpPr>
            <a:spLocks noGrp="1"/>
          </p:cNvSpPr>
          <p:nvPr>
            <p:ph idx="1"/>
          </p:nvPr>
        </p:nvSpPr>
        <p:spPr>
          <a:xfrm>
            <a:off x="5118447" y="410547"/>
            <a:ext cx="6281873" cy="5878286"/>
          </a:xfrm>
        </p:spPr>
        <p:txBody>
          <a:bodyPr>
            <a:normAutofit fontScale="92500" lnSpcReduction="20000"/>
          </a:bodyPr>
          <a:lstStyle/>
          <a:p>
            <a:r>
              <a:rPr lang="en-US" dirty="0"/>
              <a:t>Mission Statement</a:t>
            </a:r>
          </a:p>
          <a:p>
            <a:pPr lvl="1"/>
            <a:r>
              <a:rPr lang="en-US" dirty="0"/>
              <a:t>Ikporo Onitsha USA is committed to engaging, enlightening and empowering Onitsha women to participate in the promotion of the cultural, social, educational, and economic development of Onitsha people in the United States and at home.</a:t>
            </a:r>
          </a:p>
          <a:p>
            <a:r>
              <a:rPr lang="en-US" dirty="0" smtClean="0"/>
              <a:t>Goals</a:t>
            </a:r>
            <a:endParaRPr lang="en-US" dirty="0"/>
          </a:p>
          <a:p>
            <a:pPr lvl="1"/>
            <a:r>
              <a:rPr lang="en-US" dirty="0"/>
              <a:t>To provide a forum for Onitsha women in the United States of America to </a:t>
            </a:r>
            <a:r>
              <a:rPr lang="en-US" b="1" dirty="0">
                <a:solidFill>
                  <a:srgbClr val="FF0000"/>
                </a:solidFill>
              </a:rPr>
              <a:t>develop a network of support </a:t>
            </a:r>
            <a:r>
              <a:rPr lang="en-US" dirty="0"/>
              <a:t>by emphasizing the importance of a united, peaceful, progressive and participatory women’s group.</a:t>
            </a:r>
          </a:p>
          <a:p>
            <a:pPr lvl="1"/>
            <a:r>
              <a:rPr lang="en-US" dirty="0"/>
              <a:t>To provide a networking forum to support the social, cultural and educational growth of </a:t>
            </a:r>
            <a:r>
              <a:rPr lang="en-US" b="1" dirty="0">
                <a:solidFill>
                  <a:srgbClr val="FF0000"/>
                </a:solidFill>
              </a:rPr>
              <a:t>our children and our community</a:t>
            </a:r>
            <a:r>
              <a:rPr lang="en-US" dirty="0"/>
              <a:t>.</a:t>
            </a:r>
          </a:p>
          <a:p>
            <a:pPr lvl="1"/>
            <a:r>
              <a:rPr lang="en-US" dirty="0"/>
              <a:t>To encourage and support the development of practical </a:t>
            </a:r>
            <a:r>
              <a:rPr lang="en-US" b="1" dirty="0">
                <a:solidFill>
                  <a:srgbClr val="FF0000"/>
                </a:solidFill>
              </a:rPr>
              <a:t>solutions to health care</a:t>
            </a:r>
            <a:r>
              <a:rPr lang="en-US" dirty="0"/>
              <a:t> problems in Onitsha.</a:t>
            </a:r>
          </a:p>
          <a:p>
            <a:pPr lvl="1"/>
            <a:r>
              <a:rPr lang="en-US" dirty="0"/>
              <a:t>To encourage </a:t>
            </a:r>
            <a:r>
              <a:rPr lang="en-US" b="1" dirty="0">
                <a:solidFill>
                  <a:srgbClr val="FF0000"/>
                </a:solidFill>
              </a:rPr>
              <a:t>community service among our children </a:t>
            </a:r>
            <a:r>
              <a:rPr lang="en-US" dirty="0"/>
              <a:t>by encouraging volunteerism of Onitsha youths in service of Onitsha both in USA and at home.</a:t>
            </a:r>
          </a:p>
          <a:p>
            <a:pPr lvl="1"/>
            <a:r>
              <a:rPr lang="en-US" dirty="0"/>
              <a:t>To advocate for a </a:t>
            </a:r>
            <a:r>
              <a:rPr lang="en-US" b="1" dirty="0">
                <a:solidFill>
                  <a:srgbClr val="FF0000"/>
                </a:solidFill>
              </a:rPr>
              <a:t>multi-purpose skills and recreation center </a:t>
            </a:r>
            <a:r>
              <a:rPr lang="en-US" dirty="0"/>
              <a:t>in Onitsha that will serve to support the growth and development of women and our youth</a:t>
            </a:r>
            <a:r>
              <a:rPr lang="en-US" dirty="0" smtClean="0"/>
              <a:t>.</a:t>
            </a:r>
          </a:p>
          <a:p>
            <a:pPr lvl="1"/>
            <a:r>
              <a:rPr lang="en-US" dirty="0" smtClean="0"/>
              <a:t>To </a:t>
            </a:r>
            <a:r>
              <a:rPr lang="en-US" dirty="0"/>
              <a:t>facilitate and advocate for the provision of </a:t>
            </a:r>
            <a:r>
              <a:rPr lang="en-US" b="1" dirty="0">
                <a:solidFill>
                  <a:srgbClr val="FF0000"/>
                </a:solidFill>
              </a:rPr>
              <a:t>micro credit </a:t>
            </a:r>
            <a:r>
              <a:rPr lang="en-US" dirty="0"/>
              <a:t>to women and youth in order to encourage </a:t>
            </a:r>
            <a:r>
              <a:rPr lang="en-US" b="1" dirty="0">
                <a:solidFill>
                  <a:srgbClr val="FF0000"/>
                </a:solidFill>
              </a:rPr>
              <a:t>entrepreneurship</a:t>
            </a:r>
            <a:r>
              <a:rPr lang="en-US" b="1"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33" y="131963"/>
            <a:ext cx="1597507" cy="1421264"/>
          </a:xfrm>
          <a:prstGeom prst="rect">
            <a:avLst/>
          </a:prstGeom>
        </p:spPr>
      </p:pic>
    </p:spTree>
    <p:extLst>
      <p:ext uri="{BB962C8B-B14F-4D97-AF65-F5344CB8AC3E}">
        <p14:creationId xmlns:p14="http://schemas.microsoft.com/office/powerpoint/2010/main" val="224425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Ikporo Onitsha USA</a:t>
            </a:r>
            <a:br>
              <a:rPr lang="en-US" dirty="0" smtClean="0"/>
            </a:br>
            <a:r>
              <a:rPr lang="en-US" dirty="0" smtClean="0"/>
              <a:t>Powered by:</a:t>
            </a:r>
            <a:endParaRPr lang="en-US" dirty="0"/>
          </a:p>
        </p:txBody>
      </p:sp>
      <p:sp>
        <p:nvSpPr>
          <p:cNvPr id="3" name="Text Placeholder 2"/>
          <p:cNvSpPr>
            <a:spLocks noGrp="1"/>
          </p:cNvSpPr>
          <p:nvPr>
            <p:ph type="body" idx="1"/>
          </p:nvPr>
        </p:nvSpPr>
        <p:spPr/>
        <p:txBody>
          <a:bodyPr>
            <a:normAutofit/>
          </a:bodyPr>
          <a:lstStyle/>
          <a:p>
            <a:r>
              <a:rPr lang="en-US" sz="6000" dirty="0" smtClean="0">
                <a:latin typeface="Vivaldi" panose="03020602050506090804" pitchFamily="66" charset="0"/>
              </a:rPr>
              <a:t>Our members </a:t>
            </a:r>
            <a:endParaRPr lang="en-US" sz="6000" dirty="0">
              <a:latin typeface="Vivaldi" panose="03020602050506090804" pitchFamily="66" charset="0"/>
            </a:endParaRPr>
          </a:p>
        </p:txBody>
      </p:sp>
    </p:spTree>
    <p:extLst>
      <p:ext uri="{BB962C8B-B14F-4D97-AF65-F5344CB8AC3E}">
        <p14:creationId xmlns:p14="http://schemas.microsoft.com/office/powerpoint/2010/main" val="275391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for Women Organization Founded in 2003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2131" y="803275"/>
            <a:ext cx="5393675" cy="5248275"/>
          </a:xfrm>
        </p:spPr>
      </p:pic>
    </p:spTree>
    <p:extLst>
      <p:ext uri="{BB962C8B-B14F-4D97-AF65-F5344CB8AC3E}">
        <p14:creationId xmlns:p14="http://schemas.microsoft.com/office/powerpoint/2010/main" val="191476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Mission 2019</a:t>
            </a:r>
            <a:endParaRPr lang="en-US" dirty="0"/>
          </a:p>
        </p:txBody>
      </p:sp>
      <p:pic>
        <p:nvPicPr>
          <p:cNvPr id="4" name="Content Placeholder 3"/>
          <p:cNvPicPr>
            <a:picLocks noGrp="1" noChangeAspect="1"/>
          </p:cNvPicPr>
          <p:nvPr>
            <p:ph idx="1"/>
          </p:nvPr>
        </p:nvPicPr>
        <p:blipFill rotWithShape="1">
          <a:blip r:embed="rId2"/>
          <a:srcRect t="3169" r="3093"/>
          <a:stretch/>
        </p:blipFill>
        <p:spPr>
          <a:xfrm>
            <a:off x="5334230" y="1446413"/>
            <a:ext cx="6087456" cy="38038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34" y="131963"/>
            <a:ext cx="1497754" cy="1332516"/>
          </a:xfrm>
          <a:prstGeom prst="rect">
            <a:avLst/>
          </a:prstGeom>
        </p:spPr>
      </p:pic>
    </p:spTree>
    <p:extLst>
      <p:ext uri="{BB962C8B-B14F-4D97-AF65-F5344CB8AC3E}">
        <p14:creationId xmlns:p14="http://schemas.microsoft.com/office/powerpoint/2010/main" val="158740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 from the Medical 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1096574"/>
            <a:ext cx="6281738" cy="4661677"/>
          </a:xfrm>
        </p:spPr>
      </p:pic>
    </p:spTree>
    <p:extLst>
      <p:ext uri="{BB962C8B-B14F-4D97-AF65-F5344CB8AC3E}">
        <p14:creationId xmlns:p14="http://schemas.microsoft.com/office/powerpoint/2010/main" val="412242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Scenes from the medical mission </a:t>
            </a:r>
            <a:br>
              <a:rPr lang="en-US" dirty="0" smtClean="0"/>
            </a:br>
            <a:r>
              <a:rPr lang="en-US" dirty="0" smtClean="0"/>
              <a:t>Triage &amp; Blood Pressure Screening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9228" y="803275"/>
            <a:ext cx="4019482" cy="5248275"/>
          </a:xfrm>
        </p:spPr>
      </p:pic>
    </p:spTree>
    <p:extLst>
      <p:ext uri="{BB962C8B-B14F-4D97-AF65-F5344CB8AC3E}">
        <p14:creationId xmlns:p14="http://schemas.microsoft.com/office/powerpoint/2010/main" val="80571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Mission 2019</a:t>
            </a:r>
            <a:br>
              <a:rPr lang="en-US" dirty="0" smtClean="0"/>
            </a:br>
            <a:r>
              <a:rPr lang="en-US" dirty="0" smtClean="0"/>
              <a:t>Committee</a:t>
            </a:r>
            <a:endParaRPr lang="en-US" dirty="0"/>
          </a:p>
        </p:txBody>
      </p:sp>
      <p:sp>
        <p:nvSpPr>
          <p:cNvPr id="3" name="Content Placeholder 2"/>
          <p:cNvSpPr>
            <a:spLocks noGrp="1"/>
          </p:cNvSpPr>
          <p:nvPr>
            <p:ph idx="1"/>
          </p:nvPr>
        </p:nvSpPr>
        <p:spPr/>
        <p:txBody>
          <a:bodyPr numCol="2">
            <a:normAutofit fontScale="85000" lnSpcReduction="10000"/>
          </a:bodyPr>
          <a:lstStyle/>
          <a:p>
            <a:r>
              <a:rPr lang="en-US" dirty="0" smtClean="0"/>
              <a:t>Dr</a:t>
            </a:r>
            <a:r>
              <a:rPr lang="en-US" dirty="0"/>
              <a:t>. Meg Egbunike (Chair)</a:t>
            </a:r>
          </a:p>
          <a:p>
            <a:r>
              <a:rPr lang="en-US" dirty="0" err="1" smtClean="0"/>
              <a:t>Dibueze</a:t>
            </a:r>
            <a:r>
              <a:rPr lang="en-US" dirty="0" smtClean="0"/>
              <a:t> </a:t>
            </a:r>
            <a:r>
              <a:rPr lang="en-US" dirty="0" err="1"/>
              <a:t>Uche</a:t>
            </a:r>
            <a:r>
              <a:rPr lang="en-US" dirty="0"/>
              <a:t> </a:t>
            </a:r>
            <a:r>
              <a:rPr lang="en-US" dirty="0" err="1" smtClean="0"/>
              <a:t>Onwuli</a:t>
            </a:r>
            <a:r>
              <a:rPr lang="en-US" dirty="0" smtClean="0"/>
              <a:t>*</a:t>
            </a:r>
            <a:endParaRPr lang="en-US" dirty="0"/>
          </a:p>
          <a:p>
            <a:r>
              <a:rPr lang="en-US" dirty="0" smtClean="0"/>
              <a:t>Rita </a:t>
            </a:r>
            <a:r>
              <a:rPr lang="en-US" dirty="0" err="1"/>
              <a:t>Bato</a:t>
            </a:r>
            <a:r>
              <a:rPr lang="en-US" dirty="0"/>
              <a:t> </a:t>
            </a:r>
            <a:r>
              <a:rPr lang="en-US" dirty="0" err="1" smtClean="0"/>
              <a:t>Okaka</a:t>
            </a:r>
            <a:r>
              <a:rPr lang="en-US" dirty="0" smtClean="0"/>
              <a:t>*</a:t>
            </a:r>
            <a:endParaRPr lang="en-US" dirty="0"/>
          </a:p>
          <a:p>
            <a:r>
              <a:rPr lang="en-US" dirty="0" smtClean="0"/>
              <a:t>Tina </a:t>
            </a:r>
            <a:r>
              <a:rPr lang="en-US" dirty="0" err="1"/>
              <a:t>Melifonwu</a:t>
            </a:r>
            <a:r>
              <a:rPr lang="en-US" dirty="0"/>
              <a:t> </a:t>
            </a:r>
            <a:r>
              <a:rPr lang="en-US" dirty="0" smtClean="0"/>
              <a:t>*</a:t>
            </a:r>
            <a:endParaRPr lang="en-US" dirty="0"/>
          </a:p>
          <a:p>
            <a:r>
              <a:rPr lang="en-US" dirty="0" err="1" smtClean="0"/>
              <a:t>Bato</a:t>
            </a:r>
            <a:r>
              <a:rPr lang="en-US" dirty="0" smtClean="0"/>
              <a:t> </a:t>
            </a:r>
            <a:r>
              <a:rPr lang="en-US" dirty="0" err="1" smtClean="0"/>
              <a:t>Osili</a:t>
            </a:r>
            <a:r>
              <a:rPr lang="en-US" dirty="0" smtClean="0"/>
              <a:t>*</a:t>
            </a:r>
            <a:endParaRPr lang="en-US" dirty="0"/>
          </a:p>
          <a:p>
            <a:r>
              <a:rPr lang="en-US" dirty="0" err="1" smtClean="0"/>
              <a:t>Nkoli</a:t>
            </a:r>
            <a:r>
              <a:rPr lang="en-US" dirty="0" smtClean="0"/>
              <a:t> Uwechia*</a:t>
            </a:r>
            <a:r>
              <a:rPr lang="en-US" dirty="0"/>
              <a:t> </a:t>
            </a:r>
          </a:p>
          <a:p>
            <a:r>
              <a:rPr lang="en-US" dirty="0" smtClean="0"/>
              <a:t>Dr. Joy Egbunike*</a:t>
            </a:r>
            <a:r>
              <a:rPr lang="en-US" dirty="0"/>
              <a:t> </a:t>
            </a:r>
          </a:p>
          <a:p>
            <a:r>
              <a:rPr lang="en-US" dirty="0" smtClean="0"/>
              <a:t>Dr. Otito James*</a:t>
            </a:r>
            <a:endParaRPr lang="en-US" dirty="0"/>
          </a:p>
          <a:p>
            <a:r>
              <a:rPr lang="en-US" dirty="0" smtClean="0"/>
              <a:t>Nwaeze Dr. Ifeanyi Chukwuma*</a:t>
            </a:r>
            <a:endParaRPr lang="en-US" dirty="0"/>
          </a:p>
          <a:p>
            <a:r>
              <a:rPr lang="en-US" dirty="0" smtClean="0"/>
              <a:t>Oby </a:t>
            </a:r>
            <a:r>
              <a:rPr lang="en-US" dirty="0"/>
              <a:t>Egbunike</a:t>
            </a:r>
          </a:p>
          <a:p>
            <a:r>
              <a:rPr lang="en-US" dirty="0" smtClean="0"/>
              <a:t>Ugodibeze </a:t>
            </a:r>
            <a:r>
              <a:rPr lang="en-US" dirty="0"/>
              <a:t>Dr. </a:t>
            </a:r>
            <a:r>
              <a:rPr lang="en-US" dirty="0" err="1"/>
              <a:t>Azuka</a:t>
            </a:r>
            <a:r>
              <a:rPr lang="en-US" dirty="0"/>
              <a:t> </a:t>
            </a:r>
            <a:r>
              <a:rPr lang="en-US" dirty="0" smtClean="0"/>
              <a:t>Obianwu*</a:t>
            </a:r>
            <a:r>
              <a:rPr lang="en-US" dirty="0"/>
              <a:t> </a:t>
            </a:r>
          </a:p>
          <a:p>
            <a:r>
              <a:rPr lang="en-US" dirty="0" smtClean="0"/>
              <a:t>Ifeoma </a:t>
            </a:r>
            <a:r>
              <a:rPr lang="en-US" dirty="0" err="1"/>
              <a:t>Nwosisi</a:t>
            </a:r>
            <a:r>
              <a:rPr lang="en-US" dirty="0"/>
              <a:t> </a:t>
            </a:r>
          </a:p>
          <a:p>
            <a:r>
              <a:rPr lang="en-US" dirty="0" smtClean="0"/>
              <a:t>Dr</a:t>
            </a:r>
            <a:r>
              <a:rPr lang="en-US" dirty="0"/>
              <a:t>. Ngozi Egbunike </a:t>
            </a:r>
          </a:p>
          <a:p>
            <a:r>
              <a:rPr lang="en-US" dirty="0" smtClean="0"/>
              <a:t> </a:t>
            </a:r>
            <a:r>
              <a:rPr lang="en-US" dirty="0"/>
              <a:t>Enyi Ugodibeze </a:t>
            </a:r>
            <a:r>
              <a:rPr lang="en-US" dirty="0" err="1"/>
              <a:t>Chinelo</a:t>
            </a:r>
            <a:r>
              <a:rPr lang="en-US" dirty="0"/>
              <a:t> </a:t>
            </a:r>
            <a:r>
              <a:rPr lang="en-US" dirty="0" smtClean="0"/>
              <a:t>Nzegwu*</a:t>
            </a:r>
            <a:endParaRPr lang="en-US" dirty="0"/>
          </a:p>
          <a:p>
            <a:r>
              <a:rPr lang="en-US" dirty="0" smtClean="0"/>
              <a:t>Chinwe </a:t>
            </a:r>
            <a:r>
              <a:rPr lang="en-US" dirty="0" err="1"/>
              <a:t>Nwora</a:t>
            </a:r>
            <a:endParaRPr lang="en-US" dirty="0"/>
          </a:p>
          <a:p>
            <a:r>
              <a:rPr lang="en-US" dirty="0" smtClean="0"/>
              <a:t>Enyi </a:t>
            </a:r>
            <a:r>
              <a:rPr lang="en-US" dirty="0"/>
              <a:t>Omeorafu Ify Odili</a:t>
            </a:r>
          </a:p>
          <a:p>
            <a:r>
              <a:rPr lang="en-US" dirty="0" smtClean="0"/>
              <a:t>Enyi </a:t>
            </a:r>
            <a:r>
              <a:rPr lang="en-US" dirty="0"/>
              <a:t>Omu Dr. Evelyn Nwaigwe</a:t>
            </a:r>
          </a:p>
          <a:p>
            <a:r>
              <a:rPr lang="en-US" dirty="0" smtClean="0"/>
              <a:t>Dr</a:t>
            </a:r>
            <a:r>
              <a:rPr lang="en-US" dirty="0"/>
              <a:t>. Stella Ebo</a:t>
            </a:r>
          </a:p>
          <a:p>
            <a:r>
              <a:rPr lang="en-US" dirty="0" smtClean="0"/>
              <a:t>Ifeoma </a:t>
            </a:r>
            <a:r>
              <a:rPr lang="en-US" dirty="0" err="1"/>
              <a:t>Azubogu</a:t>
            </a:r>
            <a:endParaRPr lang="en-US" dirty="0"/>
          </a:p>
          <a:p>
            <a:endParaRPr lang="en-US" dirty="0"/>
          </a:p>
          <a:p>
            <a:r>
              <a:rPr lang="en-US" dirty="0" smtClean="0"/>
              <a:t>Also Assisting (our children) </a:t>
            </a:r>
            <a:r>
              <a:rPr lang="en-US" i="1" dirty="0" smtClean="0"/>
              <a:t>Uzoamaka Uwechia; Emengini Chukwuma, Kaosi Egbunike </a:t>
            </a:r>
            <a:r>
              <a:rPr lang="en-US" i="1" dirty="0" err="1" smtClean="0"/>
              <a:t>Aghadiuno</a:t>
            </a:r>
            <a:r>
              <a:rPr lang="en-US" i="1" dirty="0" smtClean="0"/>
              <a:t>, Whitney Ubaike</a:t>
            </a:r>
          </a:p>
          <a:p>
            <a:r>
              <a:rPr lang="en-US" i="1" dirty="0" smtClean="0"/>
              <a:t>*represented live</a:t>
            </a: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29" y="122633"/>
            <a:ext cx="1424475" cy="1267322"/>
          </a:xfrm>
          <a:prstGeom prst="rect">
            <a:avLst/>
          </a:prstGeom>
        </p:spPr>
      </p:pic>
    </p:spTree>
    <p:extLst>
      <p:ext uri="{BB962C8B-B14F-4D97-AF65-F5344CB8AC3E}">
        <p14:creationId xmlns:p14="http://schemas.microsoft.com/office/powerpoint/2010/main" val="137065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Ikporo Onitsha USA Medical Mission </a:t>
            </a:r>
            <a:br>
              <a:rPr lang="en-US" dirty="0" smtClean="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2562990"/>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729" y="122633"/>
            <a:ext cx="1424475" cy="1267322"/>
          </a:xfrm>
          <a:prstGeom prst="rect">
            <a:avLst/>
          </a:prstGeom>
        </p:spPr>
      </p:pic>
    </p:spTree>
    <p:extLst>
      <p:ext uri="{BB962C8B-B14F-4D97-AF65-F5344CB8AC3E}">
        <p14:creationId xmlns:p14="http://schemas.microsoft.com/office/powerpoint/2010/main" val="203593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Ikporo Onitsha Medical Mission </a:t>
            </a:r>
            <a:br>
              <a:rPr lang="en-US" dirty="0" smtClean="0"/>
            </a:br>
            <a:r>
              <a:rPr lang="en-US" sz="3100" dirty="0" smtClean="0"/>
              <a:t>Unprecedented</a:t>
            </a:r>
            <a:br>
              <a:rPr lang="en-US" sz="3100" dirty="0" smtClean="0"/>
            </a:br>
            <a:r>
              <a:rPr lang="en-US" sz="3100" dirty="0" smtClean="0"/>
              <a:t>Comprehensive</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6687536"/>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729" y="122633"/>
            <a:ext cx="1424475" cy="1267322"/>
          </a:xfrm>
          <a:prstGeom prst="rect">
            <a:avLst/>
          </a:prstGeom>
        </p:spPr>
      </p:pic>
    </p:spTree>
    <p:extLst>
      <p:ext uri="{BB962C8B-B14F-4D97-AF65-F5344CB8AC3E}">
        <p14:creationId xmlns:p14="http://schemas.microsoft.com/office/powerpoint/2010/main" val="363514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Ikporo Onitsha USA </a:t>
            </a:r>
            <a:br>
              <a:rPr lang="en-US" dirty="0" smtClean="0"/>
            </a:br>
            <a:r>
              <a:rPr lang="en-US" dirty="0" smtClean="0"/>
              <a:t>Medical Mission</a:t>
            </a:r>
            <a:br>
              <a:rPr lang="en-US" dirty="0" smtClean="0"/>
            </a:br>
            <a:endParaRPr lang="en-US" dirty="0"/>
          </a:p>
        </p:txBody>
      </p:sp>
      <p:sp>
        <p:nvSpPr>
          <p:cNvPr id="3" name="Content Placeholder 2"/>
          <p:cNvSpPr>
            <a:spLocks noGrp="1"/>
          </p:cNvSpPr>
          <p:nvPr>
            <p:ph idx="1"/>
          </p:nvPr>
        </p:nvSpPr>
        <p:spPr/>
        <p:txBody>
          <a:bodyPr/>
          <a:lstStyle/>
          <a:p>
            <a:pPr lvl="1"/>
            <a:r>
              <a:rPr lang="en-US" dirty="0" smtClean="0"/>
              <a:t>Medication and Supplies (</a:t>
            </a:r>
            <a:r>
              <a:rPr lang="en-US" dirty="0"/>
              <a:t>valued at over $</a:t>
            </a:r>
            <a:r>
              <a:rPr lang="en-US" dirty="0" smtClean="0"/>
              <a:t>20,000)</a:t>
            </a:r>
            <a:endParaRPr lang="en-US" dirty="0"/>
          </a:p>
          <a:p>
            <a:pPr lvl="1"/>
            <a:r>
              <a:rPr lang="en-US" dirty="0" smtClean="0"/>
              <a:t>&gt; 100,000 </a:t>
            </a:r>
            <a:r>
              <a:rPr lang="en-US" dirty="0"/>
              <a:t>tablets &amp; capsules	</a:t>
            </a:r>
            <a:r>
              <a:rPr lang="en-US" dirty="0" smtClean="0"/>
              <a:t> </a:t>
            </a:r>
          </a:p>
          <a:p>
            <a:pPr lvl="1"/>
            <a:r>
              <a:rPr lang="en-US" dirty="0" smtClean="0"/>
              <a:t>6 </a:t>
            </a:r>
            <a:r>
              <a:rPr lang="en-US" dirty="0"/>
              <a:t>Glucometer machines	</a:t>
            </a:r>
          </a:p>
          <a:p>
            <a:pPr lvl="1"/>
            <a:r>
              <a:rPr lang="en-US" dirty="0"/>
              <a:t>2, 220 Glucometer strips	</a:t>
            </a:r>
          </a:p>
          <a:p>
            <a:pPr lvl="1"/>
            <a:r>
              <a:rPr lang="en-US" dirty="0"/>
              <a:t>2 BP Machines	</a:t>
            </a:r>
          </a:p>
          <a:p>
            <a:pPr lvl="1"/>
            <a:r>
              <a:rPr lang="en-US" dirty="0"/>
              <a:t>1400 Lancets	</a:t>
            </a:r>
          </a:p>
          <a:p>
            <a:pPr lvl="1"/>
            <a:r>
              <a:rPr lang="en-US" dirty="0"/>
              <a:t>500 </a:t>
            </a:r>
            <a:r>
              <a:rPr lang="en-US" dirty="0" err="1"/>
              <a:t>Keto</a:t>
            </a:r>
            <a:r>
              <a:rPr lang="en-US" dirty="0"/>
              <a:t> </a:t>
            </a:r>
            <a:r>
              <a:rPr lang="en-US" dirty="0" err="1"/>
              <a:t>diastix</a:t>
            </a:r>
            <a:r>
              <a:rPr lang="en-US" dirty="0"/>
              <a:t>	</a:t>
            </a:r>
          </a:p>
          <a:p>
            <a:pPr lvl="1"/>
            <a:r>
              <a:rPr lang="en-US" dirty="0"/>
              <a:t>200 Prescription reading glasses	</a:t>
            </a:r>
          </a:p>
          <a:p>
            <a:pPr lvl="1"/>
            <a:r>
              <a:rPr lang="en-US" dirty="0"/>
              <a:t>Assorted dental supplies	</a:t>
            </a:r>
          </a:p>
          <a:p>
            <a:pPr lvl="1"/>
            <a:r>
              <a:rPr lang="en-US" dirty="0"/>
              <a:t>Assorted Medications and supplies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29" y="122633"/>
            <a:ext cx="1424475" cy="1267322"/>
          </a:xfrm>
          <a:prstGeom prst="rect">
            <a:avLst/>
          </a:prstGeom>
        </p:spPr>
      </p:pic>
    </p:spTree>
    <p:extLst>
      <p:ext uri="{BB962C8B-B14F-4D97-AF65-F5344CB8AC3E}">
        <p14:creationId xmlns:p14="http://schemas.microsoft.com/office/powerpoint/2010/main" val="2295221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Integral</Template>
  <TotalTime>1880</TotalTime>
  <Words>808</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Bodoni MT Poster Compressed</vt:lpstr>
      <vt:lpstr>Calibri Light</vt:lpstr>
      <vt:lpstr>Rockwell</vt:lpstr>
      <vt:lpstr>Vivaldi</vt:lpstr>
      <vt:lpstr>Vladimir Script</vt:lpstr>
      <vt:lpstr>Wingdings</vt:lpstr>
      <vt:lpstr>Atlas</vt:lpstr>
      <vt:lpstr>Ikporo Onitsha USA  Medical Mission</vt:lpstr>
      <vt:lpstr>Women for Women Organization Founded in 2003</vt:lpstr>
      <vt:lpstr>Medical Mission 2019</vt:lpstr>
      <vt:lpstr>Scenes from the Medical Mission</vt:lpstr>
      <vt:lpstr>Scenes from the medical mission  Triage &amp; Blood Pressure Screening</vt:lpstr>
      <vt:lpstr>Medical Mission 2019 Committee</vt:lpstr>
      <vt:lpstr>Ikporo Onitsha USA Medical Mission   </vt:lpstr>
      <vt:lpstr>Ikporo Onitsha Medical Mission  Unprecedented Comprehensive</vt:lpstr>
      <vt:lpstr>Ikporo Onitsha USA  Medical Mission </vt:lpstr>
      <vt:lpstr>Medical Mission 2019 Donation to Onitsha America Medical Mission</vt:lpstr>
      <vt:lpstr>Mission Driven Initiatives 2021 Based on our  2020 Strategic Planning meeting</vt:lpstr>
      <vt:lpstr>2021: Mission-Driven Goal-Oriented</vt:lpstr>
      <vt:lpstr>Ikporo Onitsha USA Powered by:</vt:lpstr>
    </vt:vector>
  </TitlesOfParts>
  <Company>University of Maryland Medical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Egbunike, Ifeanyi</dc:creator>
  <cp:lastModifiedBy>Egbunike, Ifeanyi</cp:lastModifiedBy>
  <cp:revision>70</cp:revision>
  <dcterms:created xsi:type="dcterms:W3CDTF">2021-02-12T20:55:34Z</dcterms:created>
  <dcterms:modified xsi:type="dcterms:W3CDTF">2022-03-23T21:27:51Z</dcterms:modified>
</cp:coreProperties>
</file>